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3"/>
  </p:notesMasterIdLst>
  <p:handoutMasterIdLst>
    <p:handoutMasterId r:id="rId24"/>
  </p:handoutMasterIdLst>
  <p:sldIdLst>
    <p:sldId id="694" r:id="rId2"/>
    <p:sldId id="696" r:id="rId3"/>
    <p:sldId id="697" r:id="rId4"/>
    <p:sldId id="769" r:id="rId5"/>
    <p:sldId id="770" r:id="rId6"/>
    <p:sldId id="703" r:id="rId7"/>
    <p:sldId id="773" r:id="rId8"/>
    <p:sldId id="771" r:id="rId9"/>
    <p:sldId id="772" r:id="rId10"/>
    <p:sldId id="774" r:id="rId11"/>
    <p:sldId id="775" r:id="rId12"/>
    <p:sldId id="776" r:id="rId13"/>
    <p:sldId id="777" r:id="rId14"/>
    <p:sldId id="778" r:id="rId15"/>
    <p:sldId id="782" r:id="rId16"/>
    <p:sldId id="785" r:id="rId17"/>
    <p:sldId id="779" r:id="rId18"/>
    <p:sldId id="780" r:id="rId19"/>
    <p:sldId id="781" r:id="rId20"/>
    <p:sldId id="783" r:id="rId21"/>
    <p:sldId id="78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6B45"/>
    <a:srgbClr val="E358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14" autoAdjust="0"/>
    <p:restoredTop sz="89964" autoAdjust="0"/>
  </p:normalViewPr>
  <p:slideViewPr>
    <p:cSldViewPr snapToGrid="0">
      <p:cViewPr>
        <p:scale>
          <a:sx n="90" d="100"/>
          <a:sy n="90" d="100"/>
        </p:scale>
        <p:origin x="144" y="312"/>
      </p:cViewPr>
      <p:guideLst>
        <p:guide orient="horz" pos="2160"/>
        <p:guide pos="3840"/>
      </p:guideLst>
    </p:cSldViewPr>
  </p:slideViewPr>
  <p:notesTextViewPr>
    <p:cViewPr>
      <p:scale>
        <a:sx n="1" d="1"/>
        <a:sy n="1" d="1"/>
      </p:scale>
      <p:origin x="0" y="0"/>
    </p:cViewPr>
  </p:notesTextViewPr>
  <p:sorterViewPr>
    <p:cViewPr>
      <p:scale>
        <a:sx n="100" d="100"/>
        <a:sy n="100" d="100"/>
      </p:scale>
      <p:origin x="0" y="24320"/>
    </p:cViewPr>
  </p:sorterViewPr>
  <p:notesViewPr>
    <p:cSldViewPr snapToGrid="0">
      <p:cViewPr varScale="1">
        <p:scale>
          <a:sx n="64" d="100"/>
          <a:sy n="64" d="100"/>
        </p:scale>
        <p:origin x="2048" y="18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C43A975-C83B-F446-B163-5306E95FC19C}" type="datetimeFigureOut">
              <a:rPr lang="en-US" smtClean="0"/>
              <a:t>12/14/16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C928F58-E898-3E42-B6FE-572C808C1FE7}" type="slidenum">
              <a:rPr lang="en-US" smtClean="0"/>
              <a:t>‹#›</a:t>
            </a:fld>
            <a:endParaRPr lang="en-US"/>
          </a:p>
        </p:txBody>
      </p:sp>
    </p:spTree>
    <p:extLst>
      <p:ext uri="{BB962C8B-B14F-4D97-AF65-F5344CB8AC3E}">
        <p14:creationId xmlns:p14="http://schemas.microsoft.com/office/powerpoint/2010/main" val="2078241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5C3A1-2123-46DB-B930-A516853D6C25}" type="datetimeFigureOut">
              <a:rPr lang="en-US"/>
              <a:t>12/14/16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482BE6-6443-43D0-B2C4-9E7E7E3CDEDD}" type="slidenum">
              <a:rPr lang="en-US"/>
              <a:t>‹#›</a:t>
            </a:fld>
            <a:endParaRPr lang="en-US"/>
          </a:p>
        </p:txBody>
      </p:sp>
    </p:spTree>
    <p:extLst>
      <p:ext uri="{BB962C8B-B14F-4D97-AF65-F5344CB8AC3E}">
        <p14:creationId xmlns:p14="http://schemas.microsoft.com/office/powerpoint/2010/main" val="2794889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trike="noStrike" dirty="0" smtClean="0"/>
              <a:t>Welcome to the OpenChain Curriculum Slides. These slides can be used</a:t>
            </a:r>
            <a:r>
              <a:rPr lang="en-US" strike="noStrike" baseline="0" dirty="0" smtClean="0"/>
              <a:t> to help train internal teams about FOSS compliance issues and to conform with the OpenChain Specification.</a:t>
            </a:r>
            <a:endParaRPr lang="x-none" strike="noStrike" dirty="0" smtClean="0"/>
          </a:p>
          <a:p>
            <a:endParaRPr lang="en-US" strike="noStrike" dirty="0" smtClean="0"/>
          </a:p>
          <a:p>
            <a:r>
              <a:rPr lang="en-US" strike="noStrike" dirty="0" smtClean="0"/>
              <a:t>You can deliver these slides as one half-day training session or you</a:t>
            </a:r>
            <a:r>
              <a:rPr lang="en-US" strike="noStrike" baseline="0" dirty="0" smtClean="0"/>
              <a:t> can deliver each chapter as a separate module. Please note that each chapter has “Check Your Understanding” slides with questions and answers in the slide notes. These can be used as the basis for in-house tests for FOSS compliance.</a:t>
            </a:r>
            <a:endParaRPr lang="x-none" strike="noStrike" dirty="0"/>
          </a:p>
        </p:txBody>
      </p:sp>
      <p:sp>
        <p:nvSpPr>
          <p:cNvPr id="4" name="Slide Number Placeholder 3"/>
          <p:cNvSpPr>
            <a:spLocks noGrp="1"/>
          </p:cNvSpPr>
          <p:nvPr>
            <p:ph type="sldNum" sz="quarter" idx="10"/>
          </p:nvPr>
        </p:nvSpPr>
        <p:spPr/>
        <p:txBody>
          <a:bodyPr/>
          <a:lstStyle/>
          <a:p>
            <a:fld id="{6B482BE6-6443-43D0-B2C4-9E7E7E3CDEDD}" type="slidenum">
              <a:rPr lang="en-US"/>
              <a:t>1</a:t>
            </a:fld>
            <a:endParaRPr lang="en-US"/>
          </a:p>
        </p:txBody>
      </p:sp>
    </p:spTree>
    <p:extLst>
      <p:ext uri="{BB962C8B-B14F-4D97-AF65-F5344CB8AC3E}">
        <p14:creationId xmlns:p14="http://schemas.microsoft.com/office/powerpoint/2010/main" val="6897904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0" indent="0"/>
            <a:r>
              <a:rPr lang="en-US" b="0" dirty="0">
                <a:latin typeface="Times" charset="0"/>
              </a:rPr>
              <a:t>This slide explains</a:t>
            </a:r>
            <a:r>
              <a:rPr lang="en-US" b="0" baseline="0" dirty="0">
                <a:latin typeface="Times" charset="0"/>
              </a:rPr>
              <a:t> some of the concepts behind distribution. Because FOSS licenses usually apply during distribution, this is a key point to consider in a compliance program.</a:t>
            </a:r>
            <a:endParaRPr lang="en-US" b="0" dirty="0">
              <a:latin typeface="Times" charset="0"/>
            </a:endParaRPr>
          </a:p>
        </p:txBody>
      </p:sp>
      <p:sp>
        <p:nvSpPr>
          <p:cNvPr id="2" name="Slide Number Placeholder 1"/>
          <p:cNvSpPr>
            <a:spLocks noGrp="1"/>
          </p:cNvSpPr>
          <p:nvPr>
            <p:ph type="sldNum" sz="quarter" idx="10"/>
          </p:nvPr>
        </p:nvSpPr>
        <p:spPr/>
        <p:txBody>
          <a:bodyPr/>
          <a:lstStyle/>
          <a:p>
            <a:fld id="{6B482BE6-6443-43D0-B2C4-9E7E7E3CDEDD}" type="slidenum">
              <a:rPr lang="en-US" smtClean="0"/>
              <a:t>11</a:t>
            </a:fld>
            <a:endParaRPr lang="en-US"/>
          </a:p>
        </p:txBody>
      </p:sp>
    </p:spTree>
    <p:extLst>
      <p:ext uri="{BB962C8B-B14F-4D97-AF65-F5344CB8AC3E}">
        <p14:creationId xmlns:p14="http://schemas.microsoft.com/office/powerpoint/2010/main" val="700261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0" indent="0"/>
            <a:r>
              <a:rPr lang="en-US" b="0" dirty="0">
                <a:latin typeface="Times" charset="0"/>
              </a:rPr>
              <a:t>This slide explains</a:t>
            </a:r>
            <a:r>
              <a:rPr lang="en-US" b="0" baseline="0" dirty="0">
                <a:latin typeface="Times" charset="0"/>
              </a:rPr>
              <a:t> some of the concepts behind distribution. Because FOSS licenses usually apply during distribution, this is a key point to consider in a compliance program.</a:t>
            </a:r>
            <a:endParaRPr lang="en-US" b="0" dirty="0">
              <a:latin typeface="Times" charset="0"/>
            </a:endParaRPr>
          </a:p>
        </p:txBody>
      </p:sp>
      <p:sp>
        <p:nvSpPr>
          <p:cNvPr id="2" name="Slide Number Placeholder 1"/>
          <p:cNvSpPr>
            <a:spLocks noGrp="1"/>
          </p:cNvSpPr>
          <p:nvPr>
            <p:ph type="sldNum" sz="quarter" idx="10"/>
          </p:nvPr>
        </p:nvSpPr>
        <p:spPr/>
        <p:txBody>
          <a:bodyPr/>
          <a:lstStyle/>
          <a:p>
            <a:fld id="{6B482BE6-6443-43D0-B2C4-9E7E7E3CDEDD}" type="slidenum">
              <a:rPr lang="en-US" smtClean="0"/>
              <a:t>12</a:t>
            </a:fld>
            <a:endParaRPr lang="en-US"/>
          </a:p>
        </p:txBody>
      </p:sp>
    </p:spTree>
    <p:extLst>
      <p:ext uri="{BB962C8B-B14F-4D97-AF65-F5344CB8AC3E}">
        <p14:creationId xmlns:p14="http://schemas.microsoft.com/office/powerpoint/2010/main" val="9434014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intended to help a company identify where their internal FOSS policy is located in the company documentation.</a:t>
            </a:r>
          </a:p>
        </p:txBody>
      </p:sp>
      <p:sp>
        <p:nvSpPr>
          <p:cNvPr id="4" name="Slide Number Placeholder 3"/>
          <p:cNvSpPr>
            <a:spLocks noGrp="1"/>
          </p:cNvSpPr>
          <p:nvPr>
            <p:ph type="sldNum" sz="quarter" idx="10"/>
          </p:nvPr>
        </p:nvSpPr>
        <p:spPr/>
        <p:txBody>
          <a:bodyPr/>
          <a:lstStyle/>
          <a:p>
            <a:fld id="{6B482BE6-6443-43D0-B2C4-9E7E7E3CDEDD}" type="slidenum">
              <a:rPr lang="en-US"/>
              <a:t>14</a:t>
            </a:fld>
            <a:endParaRPr lang="en-US"/>
          </a:p>
        </p:txBody>
      </p:sp>
    </p:spTree>
    <p:extLst>
      <p:ext uri="{BB962C8B-B14F-4D97-AF65-F5344CB8AC3E}">
        <p14:creationId xmlns:p14="http://schemas.microsoft.com/office/powerpoint/2010/main" val="8178013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intended to help a company identify where their internal FOSS policy is located in the company documentation.</a:t>
            </a:r>
          </a:p>
        </p:txBody>
      </p:sp>
      <p:sp>
        <p:nvSpPr>
          <p:cNvPr id="4" name="Slide Number Placeholder 3"/>
          <p:cNvSpPr>
            <a:spLocks noGrp="1"/>
          </p:cNvSpPr>
          <p:nvPr>
            <p:ph type="sldNum" sz="quarter" idx="10"/>
          </p:nvPr>
        </p:nvSpPr>
        <p:spPr/>
        <p:txBody>
          <a:bodyPr/>
          <a:lstStyle/>
          <a:p>
            <a:fld id="{6B482BE6-6443-43D0-B2C4-9E7E7E3CDEDD}" type="slidenum">
              <a:rPr lang="en-US"/>
              <a:t>15</a:t>
            </a:fld>
            <a:endParaRPr lang="en-US"/>
          </a:p>
        </p:txBody>
      </p:sp>
    </p:spTree>
    <p:extLst>
      <p:ext uri="{BB962C8B-B14F-4D97-AF65-F5344CB8AC3E}">
        <p14:creationId xmlns:p14="http://schemas.microsoft.com/office/powerpoint/2010/main" val="747763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intended to help a company identify where their internal FOSS policy is located in the company documentation.</a:t>
            </a:r>
          </a:p>
        </p:txBody>
      </p:sp>
      <p:sp>
        <p:nvSpPr>
          <p:cNvPr id="4" name="Slide Number Placeholder 3"/>
          <p:cNvSpPr>
            <a:spLocks noGrp="1"/>
          </p:cNvSpPr>
          <p:nvPr>
            <p:ph type="sldNum" sz="quarter" idx="10"/>
          </p:nvPr>
        </p:nvSpPr>
        <p:spPr/>
        <p:txBody>
          <a:bodyPr/>
          <a:lstStyle/>
          <a:p>
            <a:fld id="{6B482BE6-6443-43D0-B2C4-9E7E7E3CDEDD}" type="slidenum">
              <a:rPr lang="en-US"/>
              <a:t>16</a:t>
            </a:fld>
            <a:endParaRPr lang="en-US"/>
          </a:p>
        </p:txBody>
      </p:sp>
    </p:spTree>
    <p:extLst>
      <p:ext uri="{BB962C8B-B14F-4D97-AF65-F5344CB8AC3E}">
        <p14:creationId xmlns:p14="http://schemas.microsoft.com/office/powerpoint/2010/main" val="20710162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intended to help a company identify where their internal FOSS policy is located in the company documentation.</a:t>
            </a:r>
          </a:p>
        </p:txBody>
      </p:sp>
      <p:sp>
        <p:nvSpPr>
          <p:cNvPr id="4" name="Slide Number Placeholder 3"/>
          <p:cNvSpPr>
            <a:spLocks noGrp="1"/>
          </p:cNvSpPr>
          <p:nvPr>
            <p:ph type="sldNum" sz="quarter" idx="10"/>
          </p:nvPr>
        </p:nvSpPr>
        <p:spPr/>
        <p:txBody>
          <a:bodyPr/>
          <a:lstStyle/>
          <a:p>
            <a:fld id="{6B482BE6-6443-43D0-B2C4-9E7E7E3CDEDD}" type="slidenum">
              <a:rPr lang="en-US"/>
              <a:t>18</a:t>
            </a:fld>
            <a:endParaRPr lang="en-US"/>
          </a:p>
        </p:txBody>
      </p:sp>
    </p:spTree>
    <p:extLst>
      <p:ext uri="{BB962C8B-B14F-4D97-AF65-F5344CB8AC3E}">
        <p14:creationId xmlns:p14="http://schemas.microsoft.com/office/powerpoint/2010/main" val="4847342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This</a:t>
            </a:r>
            <a:r>
              <a:rPr lang="en-US" i="0" baseline="0" dirty="0"/>
              <a:t> slide is relevant to providing either a single three hour training session or explaining how a series of shorter sessions focused on “per chapter” training will work.</a:t>
            </a:r>
            <a:endParaRPr lang="en-US" i="0" dirty="0"/>
          </a:p>
          <a:p>
            <a:endParaRPr lang="en-US" i="1" dirty="0"/>
          </a:p>
          <a:p>
            <a:endParaRPr lang="en-US" i="1" dirty="0"/>
          </a:p>
          <a:p>
            <a:r>
              <a:rPr lang="en-US" i="1" dirty="0"/>
              <a:t>NOTE: Chapter 8 is currently blocked for further</a:t>
            </a:r>
            <a:r>
              <a:rPr lang="en-US" i="1" baseline="0" dirty="0"/>
              <a:t> work and potential release in 2017</a:t>
            </a:r>
            <a:r>
              <a:rPr lang="en-US" dirty="0"/>
              <a:t/>
            </a:r>
            <a:br>
              <a:rPr lang="en-US" dirty="0"/>
            </a:br>
            <a:r>
              <a:rPr lang="en-US" dirty="0"/>
              <a:t/>
            </a:r>
            <a:br>
              <a:rPr lang="en-US" dirty="0"/>
            </a:br>
            <a:endParaRPr lang="en-US" dirty="0"/>
          </a:p>
        </p:txBody>
      </p:sp>
      <p:sp>
        <p:nvSpPr>
          <p:cNvPr id="4" name="Slide Number Placeholder 3"/>
          <p:cNvSpPr>
            <a:spLocks noGrp="1"/>
          </p:cNvSpPr>
          <p:nvPr>
            <p:ph type="sldNum" sz="quarter" idx="10"/>
          </p:nvPr>
        </p:nvSpPr>
        <p:spPr/>
        <p:txBody>
          <a:bodyPr/>
          <a:lstStyle/>
          <a:p>
            <a:fld id="{6B482BE6-6443-43D0-B2C4-9E7E7E3CDEDD}" type="slidenum">
              <a:rPr lang="en-US"/>
              <a:t>19</a:t>
            </a:fld>
            <a:endParaRPr lang="en-US"/>
          </a:p>
        </p:txBody>
      </p:sp>
    </p:spTree>
    <p:extLst>
      <p:ext uri="{BB962C8B-B14F-4D97-AF65-F5344CB8AC3E}">
        <p14:creationId xmlns:p14="http://schemas.microsoft.com/office/powerpoint/2010/main" val="740390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intended to help a company identify where their internal FOSS policy is located in the company documentation.</a:t>
            </a:r>
          </a:p>
        </p:txBody>
      </p:sp>
      <p:sp>
        <p:nvSpPr>
          <p:cNvPr id="4" name="Slide Number Placeholder 3"/>
          <p:cNvSpPr>
            <a:spLocks noGrp="1"/>
          </p:cNvSpPr>
          <p:nvPr>
            <p:ph type="sldNum" sz="quarter" idx="10"/>
          </p:nvPr>
        </p:nvSpPr>
        <p:spPr/>
        <p:txBody>
          <a:bodyPr/>
          <a:lstStyle/>
          <a:p>
            <a:fld id="{6B482BE6-6443-43D0-B2C4-9E7E7E3CDEDD}" type="slidenum">
              <a:rPr lang="en-US"/>
              <a:t>2</a:t>
            </a:fld>
            <a:endParaRPr lang="en-US"/>
          </a:p>
        </p:txBody>
      </p:sp>
    </p:spTree>
    <p:extLst>
      <p:ext uri="{BB962C8B-B14F-4D97-AF65-F5344CB8AC3E}">
        <p14:creationId xmlns:p14="http://schemas.microsoft.com/office/powerpoint/2010/main" val="1463476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This chapter is focused on the “big picture” of Intellectual Property. This chapter is probably most useful for managers or developers who might not understand clearly the fundamentals of copyright, patent and trademark law.</a:t>
            </a:r>
          </a:p>
        </p:txBody>
      </p:sp>
      <p:sp>
        <p:nvSpPr>
          <p:cNvPr id="4" name="Slide Number Placeholder 3"/>
          <p:cNvSpPr>
            <a:spLocks noGrp="1"/>
          </p:cNvSpPr>
          <p:nvPr>
            <p:ph type="sldNum" sz="quarter" idx="10"/>
          </p:nvPr>
        </p:nvSpPr>
        <p:spPr/>
        <p:txBody>
          <a:bodyPr/>
          <a:lstStyle/>
          <a:p>
            <a:pPr>
              <a:defRPr/>
            </a:pPr>
            <a:fld id="{5A651059-8DB8-5044-97F1-F934F7FC73CC}" type="slidenum">
              <a:rPr lang="en-US" smtClean="0"/>
              <a:pPr>
                <a:defRPr/>
              </a:pPr>
              <a:t>3</a:t>
            </a:fld>
            <a:endParaRPr lang="en-US"/>
          </a:p>
        </p:txBody>
      </p:sp>
    </p:spTree>
    <p:extLst>
      <p:ext uri="{BB962C8B-B14F-4D97-AF65-F5344CB8AC3E}">
        <p14:creationId xmlns:p14="http://schemas.microsoft.com/office/powerpoint/2010/main" val="292429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intended to help a company identify where their internal FOSS policy is located in the company documentation.</a:t>
            </a:r>
          </a:p>
        </p:txBody>
      </p:sp>
      <p:sp>
        <p:nvSpPr>
          <p:cNvPr id="4" name="Slide Number Placeholder 3"/>
          <p:cNvSpPr>
            <a:spLocks noGrp="1"/>
          </p:cNvSpPr>
          <p:nvPr>
            <p:ph type="sldNum" sz="quarter" idx="10"/>
          </p:nvPr>
        </p:nvSpPr>
        <p:spPr/>
        <p:txBody>
          <a:bodyPr/>
          <a:lstStyle/>
          <a:p>
            <a:fld id="{6B482BE6-6443-43D0-B2C4-9E7E7E3CDEDD}" type="slidenum">
              <a:rPr lang="en-US"/>
              <a:t>4</a:t>
            </a:fld>
            <a:endParaRPr lang="en-US"/>
          </a:p>
        </p:txBody>
      </p:sp>
    </p:spTree>
    <p:extLst>
      <p:ext uri="{BB962C8B-B14F-4D97-AF65-F5344CB8AC3E}">
        <p14:creationId xmlns:p14="http://schemas.microsoft.com/office/powerpoint/2010/main" val="1264687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This</a:t>
            </a:r>
            <a:r>
              <a:rPr lang="en-US" i="0" baseline="0" dirty="0"/>
              <a:t> slide is relevant to providing either a single three hour training session or explaining how a series of shorter sessions focused on “per chapter” training will work.</a:t>
            </a:r>
            <a:r>
              <a:rPr lang="en-US" i="0" dirty="0"/>
              <a:t> </a:t>
            </a:r>
            <a:r>
              <a:rPr lang="en-US" dirty="0"/>
              <a:t/>
            </a:r>
            <a:br>
              <a:rPr lang="en-US" dirty="0"/>
            </a:br>
            <a:r>
              <a:rPr lang="en-US" dirty="0"/>
              <a:t/>
            </a:r>
            <a:br>
              <a:rPr lang="en-US" dirty="0"/>
            </a:br>
            <a:endParaRPr lang="en-US" dirty="0"/>
          </a:p>
        </p:txBody>
      </p:sp>
      <p:sp>
        <p:nvSpPr>
          <p:cNvPr id="4" name="Slide Number Placeholder 3"/>
          <p:cNvSpPr>
            <a:spLocks noGrp="1"/>
          </p:cNvSpPr>
          <p:nvPr>
            <p:ph type="sldNum" sz="quarter" idx="10"/>
          </p:nvPr>
        </p:nvSpPr>
        <p:spPr/>
        <p:txBody>
          <a:bodyPr/>
          <a:lstStyle/>
          <a:p>
            <a:fld id="{6B482BE6-6443-43D0-B2C4-9E7E7E3CDEDD}" type="slidenum">
              <a:rPr lang="en-US"/>
              <a:t>5</a:t>
            </a:fld>
            <a:endParaRPr lang="en-US"/>
          </a:p>
        </p:txBody>
      </p:sp>
    </p:spTree>
    <p:extLst>
      <p:ext uri="{BB962C8B-B14F-4D97-AF65-F5344CB8AC3E}">
        <p14:creationId xmlns:p14="http://schemas.microsoft.com/office/powerpoint/2010/main" val="11861771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x-none" dirty="0">
                <a:latin typeface="Calibri"/>
              </a:rPr>
              <a:t>Copyright protects original works of authorship.It's different than patent in that copyright protects the expression of an idea, whereas patent protects the underlying idea itself. Examples of works of authorship include photographs, songs, and computer code.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latin typeface="Calibri"/>
            </a:endParaRPr>
          </a:p>
          <a:p>
            <a:pPr marL="0" marR="0" indent="0" algn="l" defTabSz="914400" rtl="0" eaLnBrk="1" fontAlgn="auto" latinLnBrk="0" hangingPunct="1">
              <a:lnSpc>
                <a:spcPct val="100000"/>
              </a:lnSpc>
              <a:spcBef>
                <a:spcPts val="0"/>
              </a:spcBef>
              <a:spcAft>
                <a:spcPts val="0"/>
              </a:spcAft>
              <a:buClrTx/>
              <a:buSzTx/>
              <a:buFontTx/>
              <a:buNone/>
              <a:tabLst/>
              <a:defRPr/>
            </a:pPr>
            <a:r>
              <a:rPr lang="x-none" dirty="0">
                <a:latin typeface="Calibri"/>
              </a:rPr>
              <a:t>Most important copyright concepts for software are: right to reproduce, right to make creative works (or right to modify), and right to distribute.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latin typeface="Calibri"/>
            </a:endParaRPr>
          </a:p>
          <a:p>
            <a:pPr marL="0" marR="0" indent="0" algn="l" defTabSz="914400" rtl="0" eaLnBrk="1" fontAlgn="auto" latinLnBrk="0" hangingPunct="1">
              <a:lnSpc>
                <a:spcPct val="100000"/>
              </a:lnSpc>
              <a:spcBef>
                <a:spcPts val="0"/>
              </a:spcBef>
              <a:spcAft>
                <a:spcPts val="0"/>
              </a:spcAft>
              <a:buClrTx/>
              <a:buSzTx/>
              <a:buFontTx/>
              <a:buNone/>
              <a:tabLst/>
              <a:defRPr/>
            </a:pPr>
            <a:r>
              <a:rPr lang="x-none" dirty="0">
                <a:latin typeface="Calibri"/>
              </a:rPr>
              <a:t>Software can be subject to a patent. Patent protects method of operation, such as computer program. However, patent protects functionality, and not abstract ideas.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latin typeface="Calibri"/>
            </a:endParaRPr>
          </a:p>
          <a:p>
            <a:pPr marL="0" marR="0" indent="0" algn="l" defTabSz="914400" rtl="0" eaLnBrk="1" fontAlgn="auto" latinLnBrk="0" hangingPunct="1">
              <a:lnSpc>
                <a:spcPct val="100000"/>
              </a:lnSpc>
              <a:spcBef>
                <a:spcPts val="0"/>
              </a:spcBef>
              <a:spcAft>
                <a:spcPts val="0"/>
              </a:spcAft>
              <a:buClrTx/>
              <a:buSzTx/>
              <a:buFontTx/>
              <a:buNone/>
              <a:tabLst/>
              <a:defRPr/>
            </a:pPr>
            <a:r>
              <a:rPr lang="x-none" dirty="0">
                <a:latin typeface="Calibri"/>
              </a:rPr>
              <a:t>Patent holder can exclude others from practicing the patent, regardless of whether the others have independently created the product.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latin typeface="Calibri"/>
            </a:endParaRPr>
          </a:p>
          <a:p>
            <a:pPr marL="0" marR="0" indent="0" algn="l" defTabSz="914400" rtl="0" eaLnBrk="1" fontAlgn="auto" latinLnBrk="0" hangingPunct="1">
              <a:lnSpc>
                <a:spcPct val="100000"/>
              </a:lnSpc>
              <a:spcBef>
                <a:spcPts val="0"/>
              </a:spcBef>
              <a:spcAft>
                <a:spcPts val="0"/>
              </a:spcAft>
              <a:buClrTx/>
              <a:buSzTx/>
              <a:buFontTx/>
              <a:buNone/>
              <a:tabLst/>
              <a:defRPr/>
            </a:pPr>
            <a:r>
              <a:rPr lang="x-none" dirty="0">
                <a:latin typeface="Calibri"/>
              </a:rPr>
              <a:t>If you have independently developed your own software, then you may not need a copyright license if you can show the independent development and you had no access to the copyrighted work in question. This is difficult if the copyrighted work is popular such that it'd be reasonable to assume that you had access. If your software reads on a patent, then you will need a patent license regardless of whether you've independently developed the software. An example of this would be FFMpeg, which is a free software project that provides the codecs for encoding and decoding videos. However, you would still need a patent license to encode and decode a certain format.</a:t>
            </a:r>
          </a:p>
        </p:txBody>
      </p:sp>
      <p:sp>
        <p:nvSpPr>
          <p:cNvPr id="4" name="Slide Number Placeholder 3"/>
          <p:cNvSpPr>
            <a:spLocks noGrp="1"/>
          </p:cNvSpPr>
          <p:nvPr>
            <p:ph type="sldNum" sz="quarter" idx="10"/>
          </p:nvPr>
        </p:nvSpPr>
        <p:spPr/>
        <p:txBody>
          <a:bodyPr/>
          <a:lstStyle/>
          <a:p>
            <a:fld id="{6B482BE6-6443-43D0-B2C4-9E7E7E3CDEDD}" type="slidenum">
              <a:rPr lang="en-US"/>
              <a:t>6</a:t>
            </a:fld>
            <a:endParaRPr lang="en-US"/>
          </a:p>
        </p:txBody>
      </p:sp>
    </p:spTree>
    <p:extLst>
      <p:ext uri="{BB962C8B-B14F-4D97-AF65-F5344CB8AC3E}">
        <p14:creationId xmlns:p14="http://schemas.microsoft.com/office/powerpoint/2010/main" val="594603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intended to help a company identify where their internal FOSS policy is located in the company documentation.</a:t>
            </a:r>
          </a:p>
        </p:txBody>
      </p:sp>
      <p:sp>
        <p:nvSpPr>
          <p:cNvPr id="4" name="Slide Number Placeholder 3"/>
          <p:cNvSpPr>
            <a:spLocks noGrp="1"/>
          </p:cNvSpPr>
          <p:nvPr>
            <p:ph type="sldNum" sz="quarter" idx="10"/>
          </p:nvPr>
        </p:nvSpPr>
        <p:spPr/>
        <p:txBody>
          <a:bodyPr/>
          <a:lstStyle/>
          <a:p>
            <a:fld id="{6B482BE6-6443-43D0-B2C4-9E7E7E3CDEDD}" type="slidenum">
              <a:rPr lang="en-US"/>
              <a:t>7</a:t>
            </a:fld>
            <a:endParaRPr lang="en-US"/>
          </a:p>
        </p:txBody>
      </p:sp>
    </p:spTree>
    <p:extLst>
      <p:ext uri="{BB962C8B-B14F-4D97-AF65-F5344CB8AC3E}">
        <p14:creationId xmlns:p14="http://schemas.microsoft.com/office/powerpoint/2010/main" val="3295335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This chapter is focused on the “big picture” of Intellectual Property. This chapter is probably most useful for managers or developers who might not understand clearly the fundamentals of copyright, patent and trademark law.</a:t>
            </a:r>
          </a:p>
        </p:txBody>
      </p:sp>
      <p:sp>
        <p:nvSpPr>
          <p:cNvPr id="4" name="Slide Number Placeholder 3"/>
          <p:cNvSpPr>
            <a:spLocks noGrp="1"/>
          </p:cNvSpPr>
          <p:nvPr>
            <p:ph type="sldNum" sz="quarter" idx="10"/>
          </p:nvPr>
        </p:nvSpPr>
        <p:spPr/>
        <p:txBody>
          <a:bodyPr/>
          <a:lstStyle/>
          <a:p>
            <a:pPr>
              <a:defRPr/>
            </a:pPr>
            <a:fld id="{5A651059-8DB8-5044-97F1-F934F7FC73CC}" type="slidenum">
              <a:rPr lang="en-US" smtClean="0"/>
              <a:pPr>
                <a:defRPr/>
              </a:pPr>
              <a:t>8</a:t>
            </a:fld>
            <a:endParaRPr lang="en-US"/>
          </a:p>
        </p:txBody>
      </p:sp>
    </p:spTree>
    <p:extLst>
      <p:ext uri="{BB962C8B-B14F-4D97-AF65-F5344CB8AC3E}">
        <p14:creationId xmlns:p14="http://schemas.microsoft.com/office/powerpoint/2010/main" val="7788052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intended to help a company identify where their internal FOSS policy is located in the company documentation.</a:t>
            </a:r>
          </a:p>
        </p:txBody>
      </p:sp>
      <p:sp>
        <p:nvSpPr>
          <p:cNvPr id="4" name="Slide Number Placeholder 3"/>
          <p:cNvSpPr>
            <a:spLocks noGrp="1"/>
          </p:cNvSpPr>
          <p:nvPr>
            <p:ph type="sldNum" sz="quarter" idx="10"/>
          </p:nvPr>
        </p:nvSpPr>
        <p:spPr/>
        <p:txBody>
          <a:bodyPr/>
          <a:lstStyle/>
          <a:p>
            <a:fld id="{6B482BE6-6443-43D0-B2C4-9E7E7E3CDEDD}" type="slidenum">
              <a:rPr lang="en-US"/>
              <a:t>9</a:t>
            </a:fld>
            <a:endParaRPr lang="en-US"/>
          </a:p>
        </p:txBody>
      </p:sp>
    </p:spTree>
    <p:extLst>
      <p:ext uri="{BB962C8B-B14F-4D97-AF65-F5344CB8AC3E}">
        <p14:creationId xmlns:p14="http://schemas.microsoft.com/office/powerpoint/2010/main" val="1106293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04648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12/14/16</a:t>
            </a:fld>
            <a:endParaRPr lang="en-US"/>
          </a:p>
        </p:txBody>
      </p:sp>
      <p:sp>
        <p:nvSpPr>
          <p:cNvPr id="5" name="Footer Placeholder 4"/>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cxnSp>
        <p:nvCxnSpPr>
          <p:cNvPr id="8" name="Straight Connector 7"/>
          <p:cNvCxnSpPr/>
          <p:nvPr/>
        </p:nvCxnSpPr>
        <p:spPr>
          <a:xfrm>
            <a:off x="914400" y="3398520"/>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12/14/16</a:t>
            </a:fld>
            <a:endParaRPr lang="en-US"/>
          </a:p>
        </p:txBody>
      </p:sp>
      <p:sp>
        <p:nvSpPr>
          <p:cNvPr id="5" name="Footer Placeholder 4"/>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12/14/16</a:t>
            </a:fld>
            <a:endParaRPr lang="en-US"/>
          </a:p>
        </p:txBody>
      </p:sp>
      <p:sp>
        <p:nvSpPr>
          <p:cNvPr id="5" name="Footer Placeholder 4"/>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Only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2354" y="107967"/>
            <a:ext cx="11190701" cy="1001323"/>
          </a:xfrm>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idx="1"/>
          </p:nvPr>
        </p:nvSpPr>
        <p:spPr>
          <a:xfrm>
            <a:off x="442354" y="1139253"/>
            <a:ext cx="11190701" cy="5294885"/>
          </a:xfrm>
          <a:prstGeom prst="rect">
            <a:avLst/>
          </a:prstGeom>
        </p:spPr>
        <p:txBody>
          <a:bodyPr>
            <a:noAutofit/>
          </a:bodyPr>
          <a:lstStyle>
            <a:lvl1pPr>
              <a:spcAft>
                <a:spcPts val="300"/>
              </a:spcAft>
              <a:defRPr sz="2000">
                <a:solidFill>
                  <a:schemeClr val="tx1"/>
                </a:solidFill>
              </a:defRPr>
            </a:lvl1pPr>
            <a:lvl2pPr>
              <a:spcBef>
                <a:spcPts val="0"/>
              </a:spcBef>
              <a:spcAft>
                <a:spcPts val="300"/>
              </a:spcAft>
              <a:defRPr sz="1800">
                <a:solidFill>
                  <a:schemeClr val="accent5"/>
                </a:solidFill>
              </a:defRPr>
            </a:lvl2pPr>
            <a:lvl3pPr>
              <a:spcBef>
                <a:spcPts val="0"/>
              </a:spcBef>
              <a:spcAft>
                <a:spcPts val="150"/>
              </a:spcAft>
              <a:defRPr sz="1600">
                <a:solidFill>
                  <a:schemeClr val="accent5"/>
                </a:solidFill>
              </a:defRPr>
            </a:lvl3pPr>
            <a:lvl4pPr>
              <a:spcBef>
                <a:spcPts val="0"/>
              </a:spcBef>
              <a:spcAft>
                <a:spcPts val="150"/>
              </a:spcAft>
              <a:defRPr sz="1600">
                <a:solidFill>
                  <a:schemeClr val="accent5"/>
                </a:solidFill>
              </a:defRPr>
            </a:lvl4pPr>
            <a:lvl5pPr>
              <a:spcBef>
                <a:spcPts val="0"/>
              </a:spcBef>
              <a:spcAft>
                <a:spcPts val="150"/>
              </a:spcAft>
              <a:defRPr sz="1600">
                <a:solidFill>
                  <a:schemeClr val="accent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4"/>
          <p:cNvSpPr>
            <a:spLocks noGrp="1"/>
          </p:cNvSpPr>
          <p:nvPr>
            <p:ph type="ftr" sz="quarter" idx="11"/>
          </p:nvPr>
        </p:nvSpPr>
        <p:spPr>
          <a:xfrm>
            <a:off x="4038600" y="6356350"/>
            <a:ext cx="4114800" cy="365125"/>
          </a:xfrm>
        </p:spPr>
        <p:txBody>
          <a:bodyPr/>
          <a:lstStyle/>
          <a:p>
            <a:r>
              <a:rPr lang="en-US" dirty="0"/>
              <a:t>This material is intended for education and is not sufficient for compliance when used alone or without supporting processes.</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extLst>
      <p:ext uri="{BB962C8B-B14F-4D97-AF65-F5344CB8AC3E}">
        <p14:creationId xmlns:p14="http://schemas.microsoft.com/office/powerpoint/2010/main" val="898724310"/>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Subtitle only">
    <p:spTree>
      <p:nvGrpSpPr>
        <p:cNvPr id="1" name=""/>
        <p:cNvGrpSpPr/>
        <p:nvPr/>
      </p:nvGrpSpPr>
      <p:grpSpPr>
        <a:xfrm>
          <a:off x="0" y="0"/>
          <a:ext cx="0" cy="0"/>
          <a:chOff x="0" y="0"/>
          <a:chExt cx="0" cy="0"/>
        </a:xfrm>
      </p:grpSpPr>
      <p:sp>
        <p:nvSpPr>
          <p:cNvPr id="2" name="Title 1"/>
          <p:cNvSpPr>
            <a:spLocks noGrp="1"/>
          </p:cNvSpPr>
          <p:nvPr>
            <p:ph type="title"/>
          </p:nvPr>
        </p:nvSpPr>
        <p:spPr>
          <a:xfrm>
            <a:off x="442354" y="107967"/>
            <a:ext cx="11190701" cy="1001323"/>
          </a:xfrm>
        </p:spPr>
        <p:txBody>
          <a:bodyPr/>
          <a:lstStyle>
            <a:lvl1pPr>
              <a:defRPr>
                <a:solidFill>
                  <a:schemeClr val="tx1"/>
                </a:solidFill>
              </a:defRPr>
            </a:lvl1pPr>
          </a:lstStyle>
          <a:p>
            <a:r>
              <a:rPr lang="en-US"/>
              <a:t>Click to edit Master title style</a:t>
            </a:r>
            <a:endParaRPr lang="en-US" dirty="0"/>
          </a:p>
        </p:txBody>
      </p:sp>
      <p:sp>
        <p:nvSpPr>
          <p:cNvPr id="6" name="Text Placeholder 7"/>
          <p:cNvSpPr>
            <a:spLocks noGrp="1"/>
          </p:cNvSpPr>
          <p:nvPr>
            <p:ph type="body" sz="quarter" idx="13"/>
          </p:nvPr>
        </p:nvSpPr>
        <p:spPr>
          <a:xfrm>
            <a:off x="442354" y="1094529"/>
            <a:ext cx="11190701" cy="403549"/>
          </a:xfrm>
          <a:prstGeom prst="rect">
            <a:avLst/>
          </a:prstGeom>
        </p:spPr>
        <p:txBody>
          <a:bodyPr tIns="0">
            <a:noAutofit/>
          </a:bodyPr>
          <a:lstStyle>
            <a:lvl1pPr>
              <a:buFontTx/>
              <a:buNone/>
              <a:defRPr sz="2400" b="0">
                <a:solidFill>
                  <a:schemeClr val="accent5"/>
                </a:solidFill>
              </a:defRPr>
            </a:lvl1pPr>
          </a:lstStyle>
          <a:p>
            <a:pPr lvl="0"/>
            <a:r>
              <a:rPr lang="en-US"/>
              <a:t>Click to edit Master text styles</a:t>
            </a:r>
          </a:p>
        </p:txBody>
      </p:sp>
      <p:sp>
        <p:nvSpPr>
          <p:cNvPr id="4" name="Footer Placeholder 4"/>
          <p:cNvSpPr>
            <a:spLocks noGrp="1"/>
          </p:cNvSpPr>
          <p:nvPr>
            <p:ph type="ftr" sz="quarter" idx="11"/>
          </p:nvPr>
        </p:nvSpPr>
        <p:spPr>
          <a:xfrm>
            <a:off x="4038600" y="6356350"/>
            <a:ext cx="4114800" cy="365125"/>
          </a:xfrm>
        </p:spPr>
        <p:txBody>
          <a:bodyPr/>
          <a:lstStyle/>
          <a:p>
            <a:r>
              <a:rPr lang="en-US" dirty="0"/>
              <a:t>This material is intended for education and is not sufficient for compliance when used alone or without supporting processes.</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extLst>
      <p:ext uri="{BB962C8B-B14F-4D97-AF65-F5344CB8AC3E}">
        <p14:creationId xmlns:p14="http://schemas.microsoft.com/office/powerpoint/2010/main" val="38447800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12/14/16</a:t>
            </a:fld>
            <a:endParaRPr lang="en-US"/>
          </a:p>
        </p:txBody>
      </p:sp>
      <p:sp>
        <p:nvSpPr>
          <p:cNvPr id="5" name="Footer Placeholder 4"/>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1"/>
            <a:ext cx="103632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963084" y="4626865"/>
            <a:ext cx="103632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12/14/16</a:t>
            </a:fld>
            <a:endParaRPr lang="en-US"/>
          </a:p>
        </p:txBody>
      </p:sp>
      <p:sp>
        <p:nvSpPr>
          <p:cNvPr id="5" name="Footer Placeholder 4"/>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cxnSp>
        <p:nvCxnSpPr>
          <p:cNvPr id="7" name="Straight Connector 6"/>
          <p:cNvCxnSpPr/>
          <p:nvPr/>
        </p:nvCxnSpPr>
        <p:spPr>
          <a:xfrm>
            <a:off x="975360" y="459943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12/14/16</a:t>
            </a:fld>
            <a:endParaRPr lang="en-US"/>
          </a:p>
        </p:txBody>
      </p:sp>
      <p:sp>
        <p:nvSpPr>
          <p:cNvPr id="6" name="Footer Placeholder 5"/>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12/14/16</a:t>
            </a:fld>
            <a:endParaRPr lang="en-US"/>
          </a:p>
        </p:txBody>
      </p:sp>
      <p:sp>
        <p:nvSpPr>
          <p:cNvPr id="8" name="Footer Placeholder 7"/>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cxnSp>
        <p:nvCxnSpPr>
          <p:cNvPr id="11" name="Straight Connector 10"/>
          <p:cNvCxnSpPr/>
          <p:nvPr/>
        </p:nvCxnSpPr>
        <p:spPr>
          <a:xfrm rot="5400000">
            <a:off x="3741949" y="404569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12/14/16</a:t>
            </a:fld>
            <a:endParaRPr lang="en-US"/>
          </a:p>
        </p:txBody>
      </p:sp>
      <p:sp>
        <p:nvSpPr>
          <p:cNvPr id="4" name="Footer Placeholder 3"/>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12/14/16</a:t>
            </a:fld>
            <a:endParaRPr lang="en-US"/>
          </a:p>
        </p:txBody>
      </p:sp>
      <p:sp>
        <p:nvSpPr>
          <p:cNvPr id="3" name="Footer Placeholder 2"/>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12/14/16</a:t>
            </a:fld>
            <a:endParaRPr lang="en-US"/>
          </a:p>
        </p:txBody>
      </p:sp>
      <p:sp>
        <p:nvSpPr>
          <p:cNvPr id="6" name="Footer Placeholder 5"/>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cxnSp>
        <p:nvCxnSpPr>
          <p:cNvPr id="9" name="Straight Connector 8"/>
          <p:cNvCxnSpPr/>
          <p:nvPr/>
        </p:nvCxnSpPr>
        <p:spPr>
          <a:xfrm rot="5400000">
            <a:off x="912152"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12/14/16</a:t>
            </a:fld>
            <a:endParaRPr lang="en-US"/>
          </a:p>
        </p:txBody>
      </p:sp>
      <p:sp>
        <p:nvSpPr>
          <p:cNvPr id="6" name="Footer Placeholder 5"/>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12192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609600" y="18288"/>
            <a:ext cx="3860800" cy="329184"/>
          </a:xfrm>
          <a:prstGeom prst="rect">
            <a:avLst/>
          </a:prstGeom>
        </p:spPr>
        <p:txBody>
          <a:bodyPr vert="horz" lIns="91440" tIns="45720" rIns="91440" bIns="45720" rtlCol="0" anchor="ctr"/>
          <a:lstStyle>
            <a:lvl1pPr algn="l">
              <a:defRPr sz="1200">
                <a:solidFill>
                  <a:srgbClr val="FFFFFF"/>
                </a:solidFill>
              </a:defRPr>
            </a:lvl1pPr>
          </a:lstStyle>
          <a:p>
            <a:fld id="{846CE7D5-CF57-46EF-B807-FDD0502418D4}" type="datetimeFigureOut">
              <a:rPr lang="en-US" smtClean="0"/>
              <a:t>12/14/16</a:t>
            </a:fld>
            <a:endParaRPr lang="en-US"/>
          </a:p>
        </p:txBody>
      </p:sp>
      <p:sp>
        <p:nvSpPr>
          <p:cNvPr id="5" name="Footer Placeholder 4"/>
          <p:cNvSpPr>
            <a:spLocks noGrp="1"/>
          </p:cNvSpPr>
          <p:nvPr>
            <p:ph type="ftr" sz="quarter" idx="3"/>
          </p:nvPr>
        </p:nvSpPr>
        <p:spPr>
          <a:xfrm>
            <a:off x="4572000" y="18288"/>
            <a:ext cx="5486400" cy="329184"/>
          </a:xfrm>
          <a:prstGeom prst="rect">
            <a:avLst/>
          </a:prstGeom>
        </p:spPr>
        <p:txBody>
          <a:bodyPr vert="horz" lIns="91440" tIns="45720" rIns="91440" bIns="45720" rtlCol="0" anchor="ctr"/>
          <a:lstStyle>
            <a:lvl1pPr algn="ctr">
              <a:defRPr sz="1200">
                <a:solidFill>
                  <a:srgbClr val="FFFFFF"/>
                </a:solidFill>
              </a:defRPr>
            </a:lvl1pPr>
          </a:lstStyle>
          <a:p>
            <a:r>
              <a:rPr lang="en-US"/>
              <a:t>This material is intended for education and is not sufficient for compliance when used alone or without supporting processes.</a:t>
            </a:r>
            <a:endParaRPr lang="en-US" dirty="0"/>
          </a:p>
        </p:txBody>
      </p:sp>
      <p:sp>
        <p:nvSpPr>
          <p:cNvPr id="6" name="Slide Number Placeholder 5"/>
          <p:cNvSpPr>
            <a:spLocks noGrp="1"/>
          </p:cNvSpPr>
          <p:nvPr>
            <p:ph type="sldNum" sz="quarter" idx="4"/>
          </p:nvPr>
        </p:nvSpPr>
        <p:spPr>
          <a:xfrm>
            <a:off x="10160000" y="18288"/>
            <a:ext cx="1422400" cy="329184"/>
          </a:xfrm>
          <a:prstGeom prst="rect">
            <a:avLst/>
          </a:prstGeom>
        </p:spPr>
        <p:txBody>
          <a:bodyPr vert="horz" lIns="91440" tIns="45720" rIns="91440" bIns="45720" rtlCol="0" anchor="ctr"/>
          <a:lstStyle>
            <a:lvl1pPr algn="l">
              <a:defRPr sz="1400" b="1">
                <a:solidFill>
                  <a:srgbClr val="FFFFFF"/>
                </a:solidFill>
              </a:defRPr>
            </a:lvl1pPr>
          </a:lstStyle>
          <a:p>
            <a:fld id="{330EA680-D336-4FF7-8B7A-9848BB0A1C3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73" r:id="rId12"/>
    <p:sldLayoutId id="2147483674" r:id="rId13"/>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rgbClr val="E56B45"/>
                </a:solidFill>
              </a:rPr>
              <a:t>Curriculum</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941" y="874713"/>
            <a:ext cx="2628900" cy="1460500"/>
          </a:xfrm>
          <a:prstGeom prst="rect">
            <a:avLst/>
          </a:prstGeom>
        </p:spPr>
      </p:pic>
    </p:spTree>
    <p:extLst>
      <p:ext uri="{BB962C8B-B14F-4D97-AF65-F5344CB8AC3E}">
        <p14:creationId xmlns:p14="http://schemas.microsoft.com/office/powerpoint/2010/main" val="789934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take a look</a:t>
            </a:r>
            <a:endParaRPr lang="en-US" dirty="0"/>
          </a:p>
        </p:txBody>
      </p:sp>
      <p:sp>
        <p:nvSpPr>
          <p:cNvPr id="3" name="Text Placeholder 2"/>
          <p:cNvSpPr>
            <a:spLocks noGrp="1"/>
          </p:cNvSpPr>
          <p:nvPr>
            <p:ph type="body" idx="1"/>
          </p:nvPr>
        </p:nvSpPr>
        <p:spPr/>
        <p:txBody>
          <a:bodyPr/>
          <a:lstStyle/>
          <a:p>
            <a:r>
              <a:rPr lang="en-US" dirty="0" smtClean="0"/>
              <a:t>Down the rabbit hole we go</a:t>
            </a:r>
            <a:endParaRPr lang="en-US" dirty="0"/>
          </a:p>
        </p:txBody>
      </p:sp>
    </p:spTree>
    <p:extLst>
      <p:ext uri="{BB962C8B-B14F-4D97-AF65-F5344CB8AC3E}">
        <p14:creationId xmlns:p14="http://schemas.microsoft.com/office/powerpoint/2010/main" val="6849901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67230" y="369888"/>
            <a:ext cx="7857539" cy="6488112"/>
          </a:xfrm>
        </p:spPr>
      </p:pic>
    </p:spTree>
    <p:extLst>
      <p:ext uri="{BB962C8B-B14F-4D97-AF65-F5344CB8AC3E}">
        <p14:creationId xmlns:p14="http://schemas.microsoft.com/office/powerpoint/2010/main" val="17750665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55872" y="369888"/>
            <a:ext cx="7880256" cy="6488112"/>
          </a:xfrm>
        </p:spPr>
      </p:pic>
    </p:spTree>
    <p:extLst>
      <p:ext uri="{BB962C8B-B14F-4D97-AF65-F5344CB8AC3E}">
        <p14:creationId xmlns:p14="http://schemas.microsoft.com/office/powerpoint/2010/main" val="14308600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Boring in a good way</a:t>
            </a:r>
            <a:endParaRPr lang="en-US" dirty="0"/>
          </a:p>
        </p:txBody>
      </p:sp>
      <p:sp>
        <p:nvSpPr>
          <p:cNvPr id="3" name="Text Placeholder 2"/>
          <p:cNvSpPr>
            <a:spLocks noGrp="1"/>
          </p:cNvSpPr>
          <p:nvPr>
            <p:ph type="body" idx="1"/>
          </p:nvPr>
        </p:nvSpPr>
        <p:spPr/>
        <p:txBody>
          <a:bodyPr/>
          <a:lstStyle/>
          <a:p>
            <a:r>
              <a:rPr lang="en-US" dirty="0" smtClean="0"/>
              <a:t>The OpenChain Release 2 slides gently improve our material</a:t>
            </a:r>
            <a:endParaRPr lang="en-US" dirty="0"/>
          </a:p>
        </p:txBody>
      </p:sp>
    </p:spTree>
    <p:extLst>
      <p:ext uri="{BB962C8B-B14F-4D97-AF65-F5344CB8AC3E}">
        <p14:creationId xmlns:p14="http://schemas.microsoft.com/office/powerpoint/2010/main" val="4034258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rgbClr val="D2533C"/>
                </a:solidFill>
              </a:rPr>
              <a:t>Key Points</a:t>
            </a:r>
            <a:endParaRPr lang="en-US" dirty="0">
              <a:solidFill>
                <a:schemeClr val="tx1"/>
              </a:solidFill>
            </a:endParaRPr>
          </a:p>
        </p:txBody>
      </p:sp>
      <p:sp>
        <p:nvSpPr>
          <p:cNvPr id="6" name="Content Placeholder 5"/>
          <p:cNvSpPr>
            <a:spLocks noGrp="1"/>
          </p:cNvSpPr>
          <p:nvPr>
            <p:ph idx="1"/>
          </p:nvPr>
        </p:nvSpPr>
        <p:spPr/>
        <p:txBody>
          <a:bodyPr vert="horz" lIns="91440" tIns="45720" rIns="91440" bIns="45720" rtlCol="0" anchor="t">
            <a:normAutofit/>
          </a:bodyPr>
          <a:lstStyle/>
          <a:p>
            <a:r>
              <a:rPr lang="en-US" dirty="0" smtClean="0"/>
              <a:t>Moving from Release 1 to Release 2 slides will contain no surprises</a:t>
            </a:r>
          </a:p>
          <a:p>
            <a:endParaRPr lang="en-US" dirty="0"/>
          </a:p>
          <a:p>
            <a:r>
              <a:rPr lang="en-US" dirty="0" smtClean="0"/>
              <a:t>Translation updates will be straightforward and primarily focus on adding the newly expanded slide notes for trainers</a:t>
            </a:r>
          </a:p>
          <a:p>
            <a:endParaRPr lang="en-US" dirty="0"/>
          </a:p>
          <a:p>
            <a:r>
              <a:rPr lang="en-US" dirty="0"/>
              <a:t>Think of </a:t>
            </a:r>
            <a:r>
              <a:rPr lang="en-US" dirty="0" smtClean="0"/>
              <a:t>them as </a:t>
            </a:r>
            <a:r>
              <a:rPr lang="en-US" dirty="0"/>
              <a:t>the </a:t>
            </a:r>
            <a:r>
              <a:rPr lang="en-US" dirty="0" smtClean="0"/>
              <a:t>iPhone 3G of </a:t>
            </a:r>
            <a:r>
              <a:rPr lang="en-US" dirty="0"/>
              <a:t>FOSS compliance training slides</a:t>
            </a:r>
            <a:r>
              <a:rPr lang="en-US" dirty="0" smtClean="0"/>
              <a:t>.</a:t>
            </a:r>
            <a:endParaRPr lang="en-US" dirty="0"/>
          </a:p>
        </p:txBody>
      </p:sp>
    </p:spTree>
    <p:extLst>
      <p:ext uri="{BB962C8B-B14F-4D97-AF65-F5344CB8AC3E}">
        <p14:creationId xmlns:p14="http://schemas.microsoft.com/office/powerpoint/2010/main" val="3465694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rgbClr val="D2533C"/>
                </a:solidFill>
              </a:rPr>
              <a:t>Get The Release 2 Slides Now</a:t>
            </a:r>
            <a:endParaRPr lang="en-US" dirty="0">
              <a:solidFill>
                <a:schemeClr val="tx1"/>
              </a:solidFill>
            </a:endParaRPr>
          </a:p>
        </p:txBody>
      </p:sp>
      <p:sp>
        <p:nvSpPr>
          <p:cNvPr id="6" name="Content Placeholder 5"/>
          <p:cNvSpPr>
            <a:spLocks noGrp="1"/>
          </p:cNvSpPr>
          <p:nvPr>
            <p:ph idx="1"/>
          </p:nvPr>
        </p:nvSpPr>
        <p:spPr/>
        <p:txBody>
          <a:bodyPr vert="horz" lIns="91440" tIns="45720" rIns="91440" bIns="45720" rtlCol="0" anchor="t">
            <a:normAutofit/>
          </a:bodyPr>
          <a:lstStyle/>
          <a:p>
            <a:r>
              <a:rPr lang="en-US" dirty="0" smtClean="0"/>
              <a:t>The OpenChain Release 2 slides are available right now.</a:t>
            </a:r>
          </a:p>
          <a:p>
            <a:endParaRPr lang="en-US" dirty="0"/>
          </a:p>
          <a:p>
            <a:r>
              <a:rPr lang="en-US" dirty="0" smtClean="0"/>
              <a:t>You can download them in PowerPoint and PDF format right now at:</a:t>
            </a:r>
            <a:br>
              <a:rPr lang="en-US" dirty="0" smtClean="0"/>
            </a:br>
            <a:r>
              <a:rPr lang="en-US" dirty="0"/>
              <a:t>https://</a:t>
            </a:r>
            <a:r>
              <a:rPr lang="en-US" dirty="0" err="1"/>
              <a:t>wiki.linuxfoundation.org</a:t>
            </a:r>
            <a:r>
              <a:rPr lang="en-US" dirty="0"/>
              <a:t>/</a:t>
            </a:r>
            <a:r>
              <a:rPr lang="en-US" dirty="0" err="1"/>
              <a:t>openchain</a:t>
            </a:r>
            <a:r>
              <a:rPr lang="en-US" dirty="0"/>
              <a:t>/curriculum</a:t>
            </a:r>
          </a:p>
          <a:p>
            <a:endParaRPr lang="en-US" dirty="0" smtClean="0"/>
          </a:p>
          <a:p>
            <a:r>
              <a:rPr lang="en-US" dirty="0" smtClean="0"/>
              <a:t>They will shortly be featured on the </a:t>
            </a:r>
            <a:r>
              <a:rPr lang="en-US" dirty="0"/>
              <a:t>main project page at:</a:t>
            </a:r>
            <a:br>
              <a:rPr lang="en-US" dirty="0"/>
            </a:br>
            <a:r>
              <a:rPr lang="en-US" dirty="0"/>
              <a:t>https://</a:t>
            </a:r>
            <a:r>
              <a:rPr lang="en-US" dirty="0" err="1"/>
              <a:t>www.openchainproject.org</a:t>
            </a:r>
            <a:endParaRPr lang="en-US" dirty="0"/>
          </a:p>
        </p:txBody>
      </p:sp>
    </p:spTree>
    <p:extLst>
      <p:ext uri="{BB962C8B-B14F-4D97-AF65-F5344CB8AC3E}">
        <p14:creationId xmlns:p14="http://schemas.microsoft.com/office/powerpoint/2010/main" val="1138758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68530" y="371475"/>
            <a:ext cx="10454939" cy="6486525"/>
          </a:xfrm>
        </p:spPr>
      </p:pic>
    </p:spTree>
    <p:extLst>
      <p:ext uri="{BB962C8B-B14F-4D97-AF65-F5344CB8AC3E}">
        <p14:creationId xmlns:p14="http://schemas.microsoft.com/office/powerpoint/2010/main" val="13605241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coming next?</a:t>
            </a:r>
            <a:endParaRPr lang="en-US" dirty="0"/>
          </a:p>
        </p:txBody>
      </p:sp>
      <p:sp>
        <p:nvSpPr>
          <p:cNvPr id="3" name="Text Placeholder 2"/>
          <p:cNvSpPr>
            <a:spLocks noGrp="1"/>
          </p:cNvSpPr>
          <p:nvPr>
            <p:ph type="body" idx="1"/>
          </p:nvPr>
        </p:nvSpPr>
        <p:spPr/>
        <p:txBody>
          <a:bodyPr/>
          <a:lstStyle/>
          <a:p>
            <a:r>
              <a:rPr lang="en-US" dirty="0" smtClean="0"/>
              <a:t>The OpenChain Release 3 slides will take use further</a:t>
            </a:r>
            <a:endParaRPr lang="en-US" dirty="0"/>
          </a:p>
        </p:txBody>
      </p:sp>
    </p:spTree>
    <p:extLst>
      <p:ext uri="{BB962C8B-B14F-4D97-AF65-F5344CB8AC3E}">
        <p14:creationId xmlns:p14="http://schemas.microsoft.com/office/powerpoint/2010/main" val="251171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rgbClr val="D2533C"/>
                </a:solidFill>
              </a:rPr>
              <a:t>More Chapters, More Material</a:t>
            </a:r>
            <a:endParaRPr lang="en-US" dirty="0">
              <a:solidFill>
                <a:schemeClr val="tx1"/>
              </a:solidFill>
            </a:endParaRPr>
          </a:p>
        </p:txBody>
      </p:sp>
      <p:sp>
        <p:nvSpPr>
          <p:cNvPr id="6" name="Content Placeholder 5"/>
          <p:cNvSpPr>
            <a:spLocks noGrp="1"/>
          </p:cNvSpPr>
          <p:nvPr>
            <p:ph idx="1"/>
          </p:nvPr>
        </p:nvSpPr>
        <p:spPr/>
        <p:txBody>
          <a:bodyPr vert="horz" lIns="91440" tIns="45720" rIns="91440" bIns="45720" rtlCol="0" anchor="t">
            <a:normAutofit/>
          </a:bodyPr>
          <a:lstStyle/>
          <a:p>
            <a:r>
              <a:rPr lang="en-US" dirty="0" smtClean="0"/>
              <a:t>In 2017 we will work on adding a new chapter with developer guidelines</a:t>
            </a:r>
          </a:p>
          <a:p>
            <a:endParaRPr lang="en-US" dirty="0"/>
          </a:p>
          <a:p>
            <a:r>
              <a:rPr lang="en-US" dirty="0" smtClean="0"/>
              <a:t>We will </a:t>
            </a:r>
            <a:r>
              <a:rPr lang="en-US" dirty="0"/>
              <a:t>also rework Chapter 6, ‘End to End Compliance </a:t>
            </a:r>
            <a:r>
              <a:rPr lang="en-US" dirty="0" smtClean="0"/>
              <a:t>Management’ to contain an SME as well as enterprise compliance process example</a:t>
            </a:r>
          </a:p>
        </p:txBody>
      </p:sp>
    </p:spTree>
    <p:extLst>
      <p:ext uri="{BB962C8B-B14F-4D97-AF65-F5344CB8AC3E}">
        <p14:creationId xmlns:p14="http://schemas.microsoft.com/office/powerpoint/2010/main" val="13946729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Preview of Release 3 Contents</a:t>
            </a:r>
            <a:endParaRPr lang="en-US" dirty="0"/>
          </a:p>
        </p:txBody>
      </p:sp>
      <p:sp>
        <p:nvSpPr>
          <p:cNvPr id="3" name="Content Placeholder 2"/>
          <p:cNvSpPr>
            <a:spLocks noGrp="1"/>
          </p:cNvSpPr>
          <p:nvPr>
            <p:ph sz="half" idx="1"/>
          </p:nvPr>
        </p:nvSpPr>
        <p:spPr/>
        <p:txBody>
          <a:bodyPr vert="horz" lIns="91440" tIns="45720" rIns="91440" bIns="45720" rtlCol="0" anchor="t">
            <a:normAutofit/>
          </a:bodyPr>
          <a:lstStyle/>
          <a:p>
            <a:pPr marL="514350" indent="-514350">
              <a:buFont typeface="+mj-lt"/>
              <a:buAutoNum type="arabicPeriod"/>
            </a:pPr>
            <a:r>
              <a:rPr lang="x-none" dirty="0"/>
              <a:t>What is Intellectual Property?</a:t>
            </a:r>
          </a:p>
          <a:p>
            <a:pPr marL="514350" indent="-514350">
              <a:buFont typeface="+mj-lt"/>
              <a:buAutoNum type="arabicPeriod"/>
            </a:pPr>
            <a:r>
              <a:rPr lang="en-US" dirty="0"/>
              <a:t>Introduction to FOSS Licenses</a:t>
            </a:r>
            <a:endParaRPr lang="x-none" dirty="0"/>
          </a:p>
          <a:p>
            <a:pPr marL="514350" indent="-514350">
              <a:buFont typeface="+mj-lt"/>
              <a:buAutoNum type="arabicPeriod"/>
            </a:pPr>
            <a:r>
              <a:rPr lang="x-none" dirty="0"/>
              <a:t>Introduction to FOSS Compliance</a:t>
            </a:r>
          </a:p>
          <a:p>
            <a:pPr marL="514350" indent="-514350">
              <a:buFont typeface="+mj-lt"/>
              <a:buAutoNum type="arabicPeriod"/>
            </a:pPr>
            <a:r>
              <a:rPr lang="en-US" dirty="0"/>
              <a:t>Key Software Concepts for FOSS</a:t>
            </a:r>
            <a:r>
              <a:rPr lang="x-none" dirty="0"/>
              <a:t> Review</a:t>
            </a:r>
          </a:p>
        </p:txBody>
      </p:sp>
      <p:sp>
        <p:nvSpPr>
          <p:cNvPr id="4" name="Content Placeholder 3"/>
          <p:cNvSpPr>
            <a:spLocks noGrp="1"/>
          </p:cNvSpPr>
          <p:nvPr>
            <p:ph sz="half" idx="2"/>
          </p:nvPr>
        </p:nvSpPr>
        <p:spPr/>
        <p:txBody>
          <a:bodyPr vert="horz" lIns="91440" tIns="45720" rIns="91440" bIns="45720" rtlCol="0" anchor="t">
            <a:normAutofit/>
          </a:bodyPr>
          <a:lstStyle/>
          <a:p>
            <a:pPr marL="514350" indent="-514350">
              <a:buFont typeface="+mj-lt"/>
              <a:buAutoNum type="arabicPeriod" startAt="5"/>
            </a:pPr>
            <a:r>
              <a:rPr lang="en-US" dirty="0"/>
              <a:t>Running a FOSS Review</a:t>
            </a:r>
          </a:p>
          <a:p>
            <a:pPr marL="514350" indent="-514350">
              <a:buFont typeface="+mj-lt"/>
              <a:buAutoNum type="arabicPeriod" startAt="5"/>
            </a:pPr>
            <a:r>
              <a:rPr lang="x-none" dirty="0"/>
              <a:t>End to End Compliance Management (Example Process)</a:t>
            </a:r>
          </a:p>
          <a:p>
            <a:pPr marL="514350" indent="-514350">
              <a:buFont typeface="+mj-lt"/>
              <a:buAutoNum type="arabicPeriod" startAt="5"/>
            </a:pPr>
            <a:r>
              <a:rPr lang="en-US" dirty="0"/>
              <a:t>Avoiding Compliance Pitfalls</a:t>
            </a:r>
            <a:endParaRPr lang="x-none" dirty="0"/>
          </a:p>
          <a:p>
            <a:pPr marL="514350" indent="-514350">
              <a:buFont typeface="+mj-lt"/>
              <a:buAutoNum type="arabicPeriod" startAt="5"/>
            </a:pPr>
            <a:r>
              <a:rPr lang="en-US" dirty="0"/>
              <a:t>Developer</a:t>
            </a:r>
            <a:r>
              <a:rPr lang="x-none" dirty="0"/>
              <a:t> Guidelines</a:t>
            </a:r>
          </a:p>
          <a:p>
            <a:pPr marL="0" indent="0">
              <a:buNone/>
            </a:pPr>
            <a:endParaRPr lang="x-none" dirty="0"/>
          </a:p>
        </p:txBody>
      </p:sp>
    </p:spTree>
    <p:extLst>
      <p:ext uri="{BB962C8B-B14F-4D97-AF65-F5344CB8AC3E}">
        <p14:creationId xmlns:p14="http://schemas.microsoft.com/office/powerpoint/2010/main" val="1230896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rgbClr val="D2533C"/>
                </a:solidFill>
              </a:rPr>
              <a:t>Key Points</a:t>
            </a:r>
            <a:endParaRPr lang="en-US" dirty="0">
              <a:solidFill>
                <a:schemeClr val="tx1"/>
              </a:solidFill>
            </a:endParaRPr>
          </a:p>
        </p:txBody>
      </p:sp>
      <p:sp>
        <p:nvSpPr>
          <p:cNvPr id="6" name="Content Placeholder 5"/>
          <p:cNvSpPr>
            <a:spLocks noGrp="1"/>
          </p:cNvSpPr>
          <p:nvPr>
            <p:ph idx="1"/>
          </p:nvPr>
        </p:nvSpPr>
        <p:spPr/>
        <p:txBody>
          <a:bodyPr vert="horz" lIns="91440" tIns="45720" rIns="91440" bIns="45720" rtlCol="0" anchor="t">
            <a:normAutofit/>
          </a:bodyPr>
          <a:lstStyle/>
          <a:p>
            <a:r>
              <a:rPr lang="en-US" dirty="0" smtClean="0"/>
              <a:t>The </a:t>
            </a:r>
            <a:r>
              <a:rPr lang="en-US" dirty="0"/>
              <a:t>OpenChain Curriculum </a:t>
            </a:r>
            <a:r>
              <a:rPr lang="en-US" dirty="0" smtClean="0"/>
              <a:t>reference slide deck is intended to help companies understand Open Source compliance and to </a:t>
            </a:r>
            <a:r>
              <a:rPr lang="en-US" dirty="0"/>
              <a:t>meet </a:t>
            </a:r>
            <a:r>
              <a:rPr lang="en-US" dirty="0" smtClean="0"/>
              <a:t>the OpenChain </a:t>
            </a:r>
            <a:r>
              <a:rPr lang="en-US" dirty="0" smtClean="0"/>
              <a:t>Specification requirements.</a:t>
            </a:r>
            <a:endParaRPr lang="en-US" dirty="0"/>
          </a:p>
          <a:p>
            <a:endParaRPr lang="en-US" dirty="0"/>
          </a:p>
          <a:p>
            <a:r>
              <a:rPr lang="en-US" dirty="0" smtClean="0"/>
              <a:t>The </a:t>
            </a:r>
            <a:r>
              <a:rPr lang="en-US" dirty="0"/>
              <a:t>reference </a:t>
            </a:r>
            <a:r>
              <a:rPr lang="en-US" dirty="0" smtClean="0"/>
              <a:t>slide deck is </a:t>
            </a:r>
            <a:r>
              <a:rPr lang="en-US" dirty="0"/>
              <a:t>designed to be delivered in a half day training </a:t>
            </a:r>
            <a:r>
              <a:rPr lang="en-US" dirty="0" smtClean="0"/>
              <a:t>session</a:t>
            </a:r>
            <a:r>
              <a:rPr lang="en-US" dirty="0"/>
              <a:t> </a:t>
            </a:r>
            <a:r>
              <a:rPr lang="en-US" dirty="0" smtClean="0"/>
              <a:t>or through seven individual sessions.</a:t>
            </a:r>
          </a:p>
          <a:p>
            <a:endParaRPr lang="en-US" dirty="0"/>
          </a:p>
          <a:p>
            <a:r>
              <a:rPr lang="en-US" dirty="0" smtClean="0"/>
              <a:t>The slides </a:t>
            </a:r>
            <a:r>
              <a:rPr lang="en-US" dirty="0" smtClean="0"/>
              <a:t>use </a:t>
            </a:r>
            <a:r>
              <a:rPr lang="en-US" dirty="0"/>
              <a:t>CC-0 </a:t>
            </a:r>
            <a:r>
              <a:rPr lang="en-US" dirty="0" smtClean="0"/>
              <a:t>licensing so companies can either use the reference deck directly or “pick and choose” material to expand existing training material.</a:t>
            </a:r>
            <a:endParaRPr lang="en-US" dirty="0"/>
          </a:p>
        </p:txBody>
      </p:sp>
    </p:spTree>
    <p:extLst>
      <p:ext uri="{BB962C8B-B14F-4D97-AF65-F5344CB8AC3E}">
        <p14:creationId xmlns:p14="http://schemas.microsoft.com/office/powerpoint/2010/main" val="19973094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part of This</a:t>
            </a:r>
            <a:endParaRPr lang="en-US" dirty="0"/>
          </a:p>
        </p:txBody>
      </p:sp>
      <p:sp>
        <p:nvSpPr>
          <p:cNvPr id="3" name="Text Placeholder 2"/>
          <p:cNvSpPr>
            <a:spLocks noGrp="1"/>
          </p:cNvSpPr>
          <p:nvPr>
            <p:ph type="body" idx="1"/>
          </p:nvPr>
        </p:nvSpPr>
        <p:spPr/>
        <p:txBody>
          <a:bodyPr>
            <a:normAutofit lnSpcReduction="10000"/>
          </a:bodyPr>
          <a:lstStyle/>
          <a:p>
            <a:r>
              <a:rPr lang="en-US" dirty="0" smtClean="0"/>
              <a:t>Main Page: </a:t>
            </a:r>
            <a:br>
              <a:rPr lang="en-US" dirty="0" smtClean="0"/>
            </a:br>
            <a:r>
              <a:rPr lang="en-US" dirty="0" smtClean="0"/>
              <a:t>https</a:t>
            </a:r>
            <a:r>
              <a:rPr lang="en-US" dirty="0"/>
              <a:t>://</a:t>
            </a:r>
            <a:r>
              <a:rPr lang="en-US" dirty="0" err="1"/>
              <a:t>wiki.linuxfoundation.org</a:t>
            </a:r>
            <a:r>
              <a:rPr lang="en-US" dirty="0"/>
              <a:t>/</a:t>
            </a:r>
            <a:r>
              <a:rPr lang="en-US" dirty="0" err="1"/>
              <a:t>openchain</a:t>
            </a:r>
            <a:r>
              <a:rPr lang="en-US" dirty="0"/>
              <a:t>/curriculum</a:t>
            </a:r>
          </a:p>
          <a:p>
            <a:r>
              <a:rPr lang="en-US" dirty="0" smtClean="0"/>
              <a:t>Mailing List:</a:t>
            </a:r>
            <a:br>
              <a:rPr lang="en-US" dirty="0" smtClean="0"/>
            </a:br>
            <a:r>
              <a:rPr lang="en-US" dirty="0" smtClean="0"/>
              <a:t>https</a:t>
            </a:r>
            <a:r>
              <a:rPr lang="en-US" dirty="0"/>
              <a:t>://</a:t>
            </a:r>
            <a:r>
              <a:rPr lang="en-US" dirty="0" err="1"/>
              <a:t>lists.linuxfoundation.org</a:t>
            </a:r>
            <a:r>
              <a:rPr lang="en-US" dirty="0"/>
              <a:t>/mailman/</a:t>
            </a:r>
            <a:r>
              <a:rPr lang="en-US" dirty="0" err="1"/>
              <a:t>listinfo</a:t>
            </a:r>
            <a:r>
              <a:rPr lang="en-US" dirty="0"/>
              <a:t>/</a:t>
            </a:r>
            <a:r>
              <a:rPr lang="en-US" dirty="0" err="1"/>
              <a:t>openchain</a:t>
            </a:r>
            <a:r>
              <a:rPr lang="en-US" dirty="0"/>
              <a:t>-curriculum</a:t>
            </a:r>
          </a:p>
        </p:txBody>
      </p:sp>
    </p:spTree>
    <p:extLst>
      <p:ext uri="{BB962C8B-B14F-4D97-AF65-F5344CB8AC3E}">
        <p14:creationId xmlns:p14="http://schemas.microsoft.com/office/powerpoint/2010/main" val="11617910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shane@opendawn.com</a:t>
            </a:r>
            <a:endParaRPr lang="en-US" dirty="0"/>
          </a:p>
        </p:txBody>
      </p:sp>
      <p:sp>
        <p:nvSpPr>
          <p:cNvPr id="3" name="Text Placeholder 2"/>
          <p:cNvSpPr>
            <a:spLocks noGrp="1"/>
          </p:cNvSpPr>
          <p:nvPr>
            <p:ph type="body" idx="1"/>
          </p:nvPr>
        </p:nvSpPr>
        <p:spPr/>
        <p:txBody>
          <a:bodyPr>
            <a:normAutofit/>
          </a:bodyPr>
          <a:lstStyle/>
          <a:p>
            <a:r>
              <a:rPr lang="en-US" dirty="0" smtClean="0"/>
              <a:t>Questions, comments and suggestions always welcome</a:t>
            </a:r>
            <a:endParaRPr lang="en-US" dirty="0"/>
          </a:p>
        </p:txBody>
      </p:sp>
    </p:spTree>
    <p:extLst>
      <p:ext uri="{BB962C8B-B14F-4D97-AF65-F5344CB8AC3E}">
        <p14:creationId xmlns:p14="http://schemas.microsoft.com/office/powerpoint/2010/main" val="1189787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Release 1</a:t>
            </a:r>
            <a:endParaRPr lang="en-US" dirty="0"/>
          </a:p>
        </p:txBody>
      </p:sp>
      <p:sp>
        <p:nvSpPr>
          <p:cNvPr id="3" name="Text Placeholder 2"/>
          <p:cNvSpPr>
            <a:spLocks noGrp="1"/>
          </p:cNvSpPr>
          <p:nvPr>
            <p:ph type="body" idx="1"/>
          </p:nvPr>
        </p:nvSpPr>
        <p:spPr/>
        <p:txBody>
          <a:bodyPr/>
          <a:lstStyle/>
          <a:p>
            <a:r>
              <a:rPr lang="en-US" dirty="0" smtClean="0"/>
              <a:t>We went live with OpenChain Specification 1.0 on October 4th</a:t>
            </a:r>
            <a:endParaRPr lang="en-US" dirty="0"/>
          </a:p>
        </p:txBody>
      </p:sp>
    </p:spTree>
    <p:extLst>
      <p:ext uri="{BB962C8B-B14F-4D97-AF65-F5344CB8AC3E}">
        <p14:creationId xmlns:p14="http://schemas.microsoft.com/office/powerpoint/2010/main" val="15256290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rgbClr val="D2533C"/>
                </a:solidFill>
              </a:rPr>
              <a:t>75 Slides, 7 Chapters, 1 Purpose</a:t>
            </a:r>
            <a:endParaRPr lang="en-US" dirty="0">
              <a:solidFill>
                <a:schemeClr val="tx1"/>
              </a:solidFill>
            </a:endParaRPr>
          </a:p>
        </p:txBody>
      </p:sp>
      <p:sp>
        <p:nvSpPr>
          <p:cNvPr id="6" name="Content Placeholder 5"/>
          <p:cNvSpPr>
            <a:spLocks noGrp="1"/>
          </p:cNvSpPr>
          <p:nvPr>
            <p:ph idx="1"/>
          </p:nvPr>
        </p:nvSpPr>
        <p:spPr/>
        <p:txBody>
          <a:bodyPr vert="horz" lIns="91440" tIns="45720" rIns="91440" bIns="45720" rtlCol="0" anchor="t">
            <a:normAutofit/>
          </a:bodyPr>
          <a:lstStyle/>
          <a:p>
            <a:r>
              <a:rPr lang="en-US" dirty="0" smtClean="0"/>
              <a:t>Release 1 of the OpenChain reference slides contained information ranging from the basic concepts of IPR all the way through to what an enterprise compliance process could contain.</a:t>
            </a:r>
          </a:p>
          <a:p>
            <a:endParaRPr lang="en-US" dirty="0"/>
          </a:p>
          <a:p>
            <a:r>
              <a:rPr lang="en-US" dirty="0" smtClean="0"/>
              <a:t>It contained material consolidated from ARM, Philips, Qualcomm</a:t>
            </a:r>
            <a:r>
              <a:rPr lang="en-US" dirty="0"/>
              <a:t> </a:t>
            </a:r>
            <a:r>
              <a:rPr lang="en-US" dirty="0" smtClean="0"/>
              <a:t>and Samsung into one beautiful final product.</a:t>
            </a:r>
          </a:p>
          <a:p>
            <a:endParaRPr lang="en-US" dirty="0"/>
          </a:p>
          <a:p>
            <a:r>
              <a:rPr lang="en-US" dirty="0" smtClean="0"/>
              <a:t>Think of it as the original iPhone of FOSS compliance training slides.</a:t>
            </a:r>
            <a:endParaRPr lang="en-US" dirty="0"/>
          </a:p>
        </p:txBody>
      </p:sp>
    </p:spTree>
    <p:extLst>
      <p:ext uri="{BB962C8B-B14F-4D97-AF65-F5344CB8AC3E}">
        <p14:creationId xmlns:p14="http://schemas.microsoft.com/office/powerpoint/2010/main" val="226744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Release 1 Slide Contents</a:t>
            </a:r>
            <a:endParaRPr lang="en-US" dirty="0"/>
          </a:p>
        </p:txBody>
      </p:sp>
      <p:sp>
        <p:nvSpPr>
          <p:cNvPr id="3" name="Content Placeholder 2"/>
          <p:cNvSpPr>
            <a:spLocks noGrp="1"/>
          </p:cNvSpPr>
          <p:nvPr>
            <p:ph sz="half" idx="1"/>
          </p:nvPr>
        </p:nvSpPr>
        <p:spPr/>
        <p:txBody>
          <a:bodyPr vert="horz" lIns="91440" tIns="45720" rIns="91440" bIns="45720" rtlCol="0" anchor="t">
            <a:normAutofit/>
          </a:bodyPr>
          <a:lstStyle/>
          <a:p>
            <a:pPr marL="514350" indent="-514350">
              <a:buFont typeface="+mj-lt"/>
              <a:buAutoNum type="arabicPeriod"/>
            </a:pPr>
            <a:r>
              <a:rPr lang="x-none" dirty="0"/>
              <a:t>What is Intellectual Property?</a:t>
            </a:r>
          </a:p>
          <a:p>
            <a:pPr marL="514350" indent="-514350">
              <a:buFont typeface="+mj-lt"/>
              <a:buAutoNum type="arabicPeriod"/>
            </a:pPr>
            <a:r>
              <a:rPr lang="en-US" dirty="0"/>
              <a:t>Introduction to FOSS Licenses</a:t>
            </a:r>
            <a:endParaRPr lang="x-none" dirty="0"/>
          </a:p>
          <a:p>
            <a:pPr marL="514350" indent="-514350">
              <a:buFont typeface="+mj-lt"/>
              <a:buAutoNum type="arabicPeriod"/>
            </a:pPr>
            <a:r>
              <a:rPr lang="x-none" dirty="0"/>
              <a:t>Introduction to FOSS Compliance</a:t>
            </a:r>
          </a:p>
          <a:p>
            <a:pPr marL="514350" indent="-514350">
              <a:buFont typeface="+mj-lt"/>
              <a:buAutoNum type="arabicPeriod"/>
            </a:pPr>
            <a:r>
              <a:rPr lang="en-US" dirty="0"/>
              <a:t>Key Software Concepts for FOSS</a:t>
            </a:r>
            <a:r>
              <a:rPr lang="x-none" dirty="0"/>
              <a:t> Review</a:t>
            </a:r>
          </a:p>
        </p:txBody>
      </p:sp>
      <p:sp>
        <p:nvSpPr>
          <p:cNvPr id="4" name="Content Placeholder 3"/>
          <p:cNvSpPr>
            <a:spLocks noGrp="1"/>
          </p:cNvSpPr>
          <p:nvPr>
            <p:ph sz="half" idx="2"/>
          </p:nvPr>
        </p:nvSpPr>
        <p:spPr/>
        <p:txBody>
          <a:bodyPr vert="horz" lIns="91440" tIns="45720" rIns="91440" bIns="45720" rtlCol="0" anchor="t">
            <a:normAutofit/>
          </a:bodyPr>
          <a:lstStyle/>
          <a:p>
            <a:pPr marL="514350" indent="-514350">
              <a:buFont typeface="+mj-lt"/>
              <a:buAutoNum type="arabicPeriod" startAt="5"/>
            </a:pPr>
            <a:r>
              <a:rPr lang="en-US" dirty="0"/>
              <a:t>Running a FOSS Review</a:t>
            </a:r>
          </a:p>
          <a:p>
            <a:pPr marL="514350" indent="-514350">
              <a:buFont typeface="+mj-lt"/>
              <a:buAutoNum type="arabicPeriod" startAt="5"/>
            </a:pPr>
            <a:r>
              <a:rPr lang="x-none" dirty="0"/>
              <a:t>End to End Compliance Management (Example Process)</a:t>
            </a:r>
          </a:p>
          <a:p>
            <a:pPr marL="514350" indent="-514350">
              <a:buFont typeface="+mj-lt"/>
              <a:buAutoNum type="arabicPeriod" startAt="5"/>
            </a:pPr>
            <a:r>
              <a:rPr lang="en-US" dirty="0"/>
              <a:t>Avoiding Compliance Pitfalls</a:t>
            </a:r>
            <a:endParaRPr lang="x-none" dirty="0"/>
          </a:p>
        </p:txBody>
      </p:sp>
    </p:spTree>
    <p:extLst>
      <p:ext uri="{BB962C8B-B14F-4D97-AF65-F5344CB8AC3E}">
        <p14:creationId xmlns:p14="http://schemas.microsoft.com/office/powerpoint/2010/main" val="19087461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Built With The Future In Mind</a:t>
            </a:r>
            <a:endParaRPr lang="x-none" dirty="0"/>
          </a:p>
        </p:txBody>
      </p:sp>
      <p:sp>
        <p:nvSpPr>
          <p:cNvPr id="3" name="Content Placeholder 2"/>
          <p:cNvSpPr>
            <a:spLocks noGrp="1"/>
          </p:cNvSpPr>
          <p:nvPr>
            <p:ph idx="1"/>
          </p:nvPr>
        </p:nvSpPr>
        <p:spPr>
          <a:xfrm>
            <a:off x="838200" y="1481772"/>
            <a:ext cx="10515600" cy="5176575"/>
          </a:xfrm>
        </p:spPr>
        <p:txBody>
          <a:bodyPr vert="horz" lIns="91440" tIns="45720" rIns="91440" bIns="45720" rtlCol="0" anchor="t">
            <a:normAutofit/>
          </a:bodyPr>
          <a:lstStyle/>
          <a:p>
            <a:pPr marL="0" indent="0">
              <a:buNone/>
            </a:pPr>
            <a:r>
              <a:rPr lang="en-US" dirty="0" smtClean="0">
                <a:ea typeface="ＭＳ Ｐゴシック" charset="0"/>
              </a:rPr>
              <a:t>Each Chapter ended with a “Check Your Understanding” slide that posed some questions.</a:t>
            </a:r>
          </a:p>
          <a:p>
            <a:pPr marL="0" indent="0">
              <a:buNone/>
            </a:pPr>
            <a:endParaRPr lang="en-US" dirty="0">
              <a:ea typeface="ＭＳ Ｐゴシック" charset="0"/>
            </a:endParaRPr>
          </a:p>
          <a:p>
            <a:pPr marL="0" indent="0">
              <a:buNone/>
            </a:pPr>
            <a:r>
              <a:rPr lang="en-US" dirty="0" smtClean="0">
                <a:ea typeface="ＭＳ Ｐゴシック" charset="0"/>
              </a:rPr>
              <a:t>Example from Chapter </a:t>
            </a:r>
            <a:r>
              <a:rPr lang="en-US" dirty="0" smtClean="0">
                <a:ea typeface="ＭＳ Ｐゴシック" charset="0"/>
              </a:rPr>
              <a:t>1, ‘What is Intellectual Property?’</a:t>
            </a:r>
          </a:p>
          <a:p>
            <a:r>
              <a:rPr lang="en-US" dirty="0" smtClean="0">
                <a:ea typeface="ＭＳ Ｐゴシック" charset="0"/>
              </a:rPr>
              <a:t>What </a:t>
            </a:r>
            <a:r>
              <a:rPr lang="en-US" dirty="0">
                <a:ea typeface="ＭＳ Ｐゴシック" charset="0"/>
              </a:rPr>
              <a:t>type of material does copyright law protect?</a:t>
            </a:r>
          </a:p>
          <a:p>
            <a:r>
              <a:rPr lang="en-US" dirty="0">
                <a:ea typeface="ＭＳ Ｐゴシック" charset="0"/>
              </a:rPr>
              <a:t>What copyright rights are most important for software?</a:t>
            </a:r>
          </a:p>
          <a:p>
            <a:r>
              <a:rPr lang="en-US" dirty="0">
                <a:ea typeface="ＭＳ Ｐゴシック" charset="0"/>
              </a:rPr>
              <a:t>Can software be subject to a patent? </a:t>
            </a:r>
          </a:p>
          <a:p>
            <a:r>
              <a:rPr lang="en-US" dirty="0">
                <a:ea typeface="ＭＳ Ｐゴシック" charset="0"/>
              </a:rPr>
              <a:t>What rights does a patent give to the patent owner?</a:t>
            </a:r>
          </a:p>
          <a:p>
            <a:r>
              <a:rPr lang="en-US" dirty="0">
                <a:ea typeface="ＭＳ Ｐゴシック" charset="0"/>
              </a:rPr>
              <a:t>If you independently develop your own software, is it possible that you might need a copyright license from a third party for that software? A patent license</a:t>
            </a:r>
            <a:r>
              <a:rPr lang="en-US" dirty="0" smtClean="0">
                <a:ea typeface="ＭＳ Ｐゴシック" charset="0"/>
              </a:rPr>
              <a:t>?</a:t>
            </a:r>
            <a:endParaRPr lang="en-US" dirty="0">
              <a:ea typeface="ＭＳ Ｐゴシック" charset="0"/>
            </a:endParaRPr>
          </a:p>
        </p:txBody>
      </p:sp>
    </p:spTree>
    <p:extLst>
      <p:ext uri="{BB962C8B-B14F-4D97-AF65-F5344CB8AC3E}">
        <p14:creationId xmlns:p14="http://schemas.microsoft.com/office/powerpoint/2010/main" val="20654886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rgbClr val="D2533C"/>
                </a:solidFill>
              </a:rPr>
              <a:t>The </a:t>
            </a:r>
            <a:r>
              <a:rPr lang="en-US" dirty="0" smtClean="0">
                <a:solidFill>
                  <a:srgbClr val="D2533C"/>
                </a:solidFill>
              </a:rPr>
              <a:t>Slides Captured People’s Attention</a:t>
            </a:r>
            <a:endParaRPr lang="en-US" dirty="0">
              <a:solidFill>
                <a:schemeClr val="tx1"/>
              </a:solidFill>
            </a:endParaRPr>
          </a:p>
        </p:txBody>
      </p:sp>
      <p:sp>
        <p:nvSpPr>
          <p:cNvPr id="6" name="Content Placeholder 5"/>
          <p:cNvSpPr>
            <a:spLocks noGrp="1"/>
          </p:cNvSpPr>
          <p:nvPr>
            <p:ph idx="1"/>
          </p:nvPr>
        </p:nvSpPr>
        <p:spPr/>
        <p:txBody>
          <a:bodyPr vert="horz" lIns="91440" tIns="45720" rIns="91440" bIns="45720" rtlCol="0" anchor="t">
            <a:normAutofit/>
          </a:bodyPr>
          <a:lstStyle/>
          <a:p>
            <a:r>
              <a:rPr lang="en-US" dirty="0" smtClean="0"/>
              <a:t>The first Korean translation of the OpenChain reference slide deck was released on the 28</a:t>
            </a:r>
            <a:r>
              <a:rPr lang="en-US" baseline="30000" dirty="0" smtClean="0"/>
              <a:t>th</a:t>
            </a:r>
            <a:r>
              <a:rPr lang="en-US" dirty="0" smtClean="0"/>
              <a:t> of November.</a:t>
            </a:r>
          </a:p>
          <a:p>
            <a:endParaRPr lang="en-US" dirty="0"/>
          </a:p>
          <a:p>
            <a:r>
              <a:rPr lang="en-US" dirty="0" smtClean="0"/>
              <a:t>We </a:t>
            </a:r>
            <a:r>
              <a:rPr lang="en-US" dirty="0" smtClean="0"/>
              <a:t>have a contributor </a:t>
            </a:r>
            <a:r>
              <a:rPr lang="en-US" dirty="0" smtClean="0"/>
              <a:t>offering to assist with a Japanese translation in the future.</a:t>
            </a:r>
          </a:p>
          <a:p>
            <a:endParaRPr lang="en-US" dirty="0"/>
          </a:p>
          <a:p>
            <a:r>
              <a:rPr lang="en-US" dirty="0" smtClean="0"/>
              <a:t>Luis liked the slides too.</a:t>
            </a:r>
            <a:endParaRPr lang="en-US" dirty="0"/>
          </a:p>
        </p:txBody>
      </p:sp>
    </p:spTree>
    <p:extLst>
      <p:ext uri="{BB962C8B-B14F-4D97-AF65-F5344CB8AC3E}">
        <p14:creationId xmlns:p14="http://schemas.microsoft.com/office/powerpoint/2010/main" val="415793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Release 2</a:t>
            </a:r>
            <a:endParaRPr lang="en-US" dirty="0"/>
          </a:p>
        </p:txBody>
      </p:sp>
      <p:sp>
        <p:nvSpPr>
          <p:cNvPr id="3" name="Text Placeholder 2"/>
          <p:cNvSpPr>
            <a:spLocks noGrp="1"/>
          </p:cNvSpPr>
          <p:nvPr>
            <p:ph type="body" idx="1"/>
          </p:nvPr>
        </p:nvSpPr>
        <p:spPr/>
        <p:txBody>
          <a:bodyPr/>
          <a:lstStyle/>
          <a:p>
            <a:r>
              <a:rPr lang="en-US" dirty="0" smtClean="0"/>
              <a:t>Making Something Good Even Better</a:t>
            </a:r>
            <a:endParaRPr lang="en-US" dirty="0"/>
          </a:p>
        </p:txBody>
      </p:sp>
    </p:spTree>
    <p:extLst>
      <p:ext uri="{BB962C8B-B14F-4D97-AF65-F5344CB8AC3E}">
        <p14:creationId xmlns:p14="http://schemas.microsoft.com/office/powerpoint/2010/main" val="11107784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rgbClr val="D2533C"/>
                </a:solidFill>
              </a:rPr>
              <a:t>Refining, Polishing and Expanding</a:t>
            </a:r>
            <a:endParaRPr lang="en-US" dirty="0">
              <a:solidFill>
                <a:schemeClr val="tx1"/>
              </a:solidFill>
            </a:endParaRPr>
          </a:p>
        </p:txBody>
      </p:sp>
      <p:sp>
        <p:nvSpPr>
          <p:cNvPr id="6" name="Content Placeholder 5"/>
          <p:cNvSpPr>
            <a:spLocks noGrp="1"/>
          </p:cNvSpPr>
          <p:nvPr>
            <p:ph idx="1"/>
          </p:nvPr>
        </p:nvSpPr>
        <p:spPr/>
        <p:txBody>
          <a:bodyPr vert="horz" lIns="91440" tIns="45720" rIns="91440" bIns="45720" rtlCol="0" anchor="t">
            <a:normAutofit/>
          </a:bodyPr>
          <a:lstStyle/>
          <a:p>
            <a:r>
              <a:rPr lang="en-US" dirty="0"/>
              <a:t>There are slide notes for trainers throughout the material to make delivery easier</a:t>
            </a:r>
            <a:r>
              <a:rPr lang="en-US" dirty="0" smtClean="0"/>
              <a:t>.</a:t>
            </a:r>
          </a:p>
          <a:p>
            <a:endParaRPr lang="en-US" dirty="0"/>
          </a:p>
          <a:p>
            <a:r>
              <a:rPr lang="en-US" dirty="0" smtClean="0"/>
              <a:t>There </a:t>
            </a:r>
            <a:r>
              <a:rPr lang="en-US" dirty="0"/>
              <a:t>are answers to the “Check Your Understanding” questions at the end of each chapter to assist with the creation of internal exams</a:t>
            </a:r>
            <a:r>
              <a:rPr lang="en-US" dirty="0" smtClean="0"/>
              <a:t>.</a:t>
            </a:r>
          </a:p>
          <a:p>
            <a:endParaRPr lang="en-US" dirty="0"/>
          </a:p>
          <a:p>
            <a:r>
              <a:rPr lang="en-US" dirty="0" smtClean="0"/>
              <a:t>The </a:t>
            </a:r>
            <a:r>
              <a:rPr lang="en-US" dirty="0"/>
              <a:t>content of some slides has been adjusted to make things clearer and simpler.</a:t>
            </a:r>
          </a:p>
        </p:txBody>
      </p:sp>
    </p:spTree>
    <p:extLst>
      <p:ext uri="{BB962C8B-B14F-4D97-AF65-F5344CB8AC3E}">
        <p14:creationId xmlns:p14="http://schemas.microsoft.com/office/powerpoint/2010/main" val="11378858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Clarity.thmx</Template>
  <TotalTime>8773</TotalTime>
  <Words>1118</Words>
  <Application>Microsoft Macintosh PowerPoint</Application>
  <PresentationFormat>Widescreen</PresentationFormat>
  <Paragraphs>127</Paragraphs>
  <Slides>21</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Calibri</vt:lpstr>
      <vt:lpstr>ＭＳ Ｐゴシック</vt:lpstr>
      <vt:lpstr>Times</vt:lpstr>
      <vt:lpstr>Arial</vt:lpstr>
      <vt:lpstr>Clarity</vt:lpstr>
      <vt:lpstr>Curriculum</vt:lpstr>
      <vt:lpstr>Key Points</vt:lpstr>
      <vt:lpstr>Release 1</vt:lpstr>
      <vt:lpstr>75 Slides, 7 Chapters, 1 Purpose</vt:lpstr>
      <vt:lpstr>Release 1 Slide Contents</vt:lpstr>
      <vt:lpstr>Built With The Future In Mind</vt:lpstr>
      <vt:lpstr>The Slides Captured People’s Attention</vt:lpstr>
      <vt:lpstr>Release 2</vt:lpstr>
      <vt:lpstr>Refining, Polishing and Expanding</vt:lpstr>
      <vt:lpstr>Let’s take a look</vt:lpstr>
      <vt:lpstr>PowerPoint Presentation</vt:lpstr>
      <vt:lpstr>PowerPoint Presentation</vt:lpstr>
      <vt:lpstr>Boring in a good way</vt:lpstr>
      <vt:lpstr>Key Points</vt:lpstr>
      <vt:lpstr>Get The Release 2 Slides Now</vt:lpstr>
      <vt:lpstr>PowerPoint Presentation</vt:lpstr>
      <vt:lpstr>What is coming next?</vt:lpstr>
      <vt:lpstr>More Chapters, More Material</vt:lpstr>
      <vt:lpstr>Preview of Release 3 Contents</vt:lpstr>
      <vt:lpstr>Be part of This</vt:lpstr>
      <vt:lpstr>shane@opendawn.com</vt:lpstr>
    </vt:vector>
  </TitlesOfParts>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Shane Coughlan</cp:lastModifiedBy>
  <cp:revision>275</cp:revision>
  <dcterms:created xsi:type="dcterms:W3CDTF">2013-07-15T20:26:40Z</dcterms:created>
  <dcterms:modified xsi:type="dcterms:W3CDTF">2016-12-14T17:48:10Z</dcterms:modified>
</cp:coreProperties>
</file>