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6"/>
  </p:notesMasterIdLst>
  <p:handoutMasterIdLst>
    <p:handoutMasterId r:id="rId77"/>
  </p:handoutMasterIdLst>
  <p:sldIdLst>
    <p:sldId id="256" r:id="rId2"/>
    <p:sldId id="258" r:id="rId3"/>
    <p:sldId id="259" r:id="rId4"/>
    <p:sldId id="261" r:id="rId5"/>
    <p:sldId id="517" r:id="rId6"/>
    <p:sldId id="542" r:id="rId7"/>
    <p:sldId id="521" r:id="rId8"/>
    <p:sldId id="269" r:id="rId9"/>
    <p:sldId id="543" r:id="rId10"/>
    <p:sldId id="455" r:id="rId11"/>
    <p:sldId id="544" r:id="rId12"/>
    <p:sldId id="545" r:id="rId13"/>
    <p:sldId id="546" r:id="rId14"/>
    <p:sldId id="547" r:id="rId15"/>
    <p:sldId id="548" r:id="rId16"/>
    <p:sldId id="549" r:id="rId17"/>
    <p:sldId id="550" r:id="rId18"/>
    <p:sldId id="551" r:id="rId19"/>
    <p:sldId id="556" r:id="rId20"/>
    <p:sldId id="552" r:id="rId21"/>
    <p:sldId id="317" r:id="rId22"/>
    <p:sldId id="553" r:id="rId23"/>
    <p:sldId id="554" r:id="rId24"/>
    <p:sldId id="532" r:id="rId25"/>
    <p:sldId id="534" r:id="rId26"/>
    <p:sldId id="535" r:id="rId27"/>
    <p:sldId id="558" r:id="rId28"/>
    <p:sldId id="559" r:id="rId29"/>
    <p:sldId id="560" r:id="rId30"/>
    <p:sldId id="561" r:id="rId31"/>
    <p:sldId id="570" r:id="rId32"/>
    <p:sldId id="569" r:id="rId33"/>
    <p:sldId id="572" r:id="rId34"/>
    <p:sldId id="573" r:id="rId35"/>
    <p:sldId id="574" r:id="rId36"/>
    <p:sldId id="576" r:id="rId37"/>
    <p:sldId id="577" r:id="rId38"/>
    <p:sldId id="578" r:id="rId39"/>
    <p:sldId id="579" r:id="rId40"/>
    <p:sldId id="580" r:id="rId41"/>
    <p:sldId id="324" r:id="rId42"/>
    <p:sldId id="562" r:id="rId43"/>
    <p:sldId id="563" r:id="rId44"/>
    <p:sldId id="564" r:id="rId45"/>
    <p:sldId id="565" r:id="rId46"/>
    <p:sldId id="566" r:id="rId47"/>
    <p:sldId id="567" r:id="rId48"/>
    <p:sldId id="568" r:id="rId49"/>
    <p:sldId id="581" r:id="rId50"/>
    <p:sldId id="582" r:id="rId51"/>
    <p:sldId id="583" r:id="rId52"/>
    <p:sldId id="584" r:id="rId53"/>
    <p:sldId id="585" r:id="rId54"/>
    <p:sldId id="586" r:id="rId55"/>
    <p:sldId id="587" r:id="rId56"/>
    <p:sldId id="588" r:id="rId57"/>
    <p:sldId id="589" r:id="rId58"/>
    <p:sldId id="590" r:id="rId59"/>
    <p:sldId id="490" r:id="rId60"/>
    <p:sldId id="491" r:id="rId61"/>
    <p:sldId id="492" r:id="rId62"/>
    <p:sldId id="493" r:id="rId63"/>
    <p:sldId id="591" r:id="rId64"/>
    <p:sldId id="389" r:id="rId65"/>
    <p:sldId id="592" r:id="rId66"/>
    <p:sldId id="593" r:id="rId67"/>
    <p:sldId id="594" r:id="rId68"/>
    <p:sldId id="595" r:id="rId69"/>
    <p:sldId id="596" r:id="rId70"/>
    <p:sldId id="597" r:id="rId71"/>
    <p:sldId id="598" r:id="rId72"/>
    <p:sldId id="599" r:id="rId73"/>
    <p:sldId id="601" r:id="rId74"/>
    <p:sldId id="602"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6B45"/>
    <a:srgbClr val="E3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22" autoAdjust="0"/>
    <p:restoredTop sz="84953" autoAdjust="0"/>
  </p:normalViewPr>
  <p:slideViewPr>
    <p:cSldViewPr snapToGrid="0">
      <p:cViewPr varScale="1">
        <p:scale>
          <a:sx n="92" d="100"/>
          <a:sy n="92" d="100"/>
        </p:scale>
        <p:origin x="968" y="192"/>
      </p:cViewPr>
      <p:guideLst>
        <p:guide orient="horz" pos="2160"/>
        <p:guide pos="3840"/>
      </p:guideLst>
    </p:cSldViewPr>
  </p:slideViewPr>
  <p:notesTextViewPr>
    <p:cViewPr>
      <p:scale>
        <a:sx n="1" d="1"/>
        <a:sy n="1" d="1"/>
      </p:scale>
      <p:origin x="0" y="0"/>
    </p:cViewPr>
  </p:notesTextViewPr>
  <p:sorterViewPr>
    <p:cViewPr>
      <p:scale>
        <a:sx n="100" d="100"/>
        <a:sy n="100" d="100"/>
      </p:scale>
      <p:origin x="0" y="24320"/>
    </p:cViewPr>
  </p:sorterViewPr>
  <p:notesViewPr>
    <p:cSldViewPr snapToGrid="0">
      <p:cViewPr varScale="1">
        <p:scale>
          <a:sx n="82" d="100"/>
          <a:sy n="82" d="100"/>
        </p:scale>
        <p:origin x="3096" y="16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heme" Target="theme/theme1.xml"/><Relationship Id="rId81"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esProps" Target="presProps.xml"/><Relationship Id="rId79" Type="http://schemas.openxmlformats.org/officeDocument/2006/relationships/viewProps" Target="view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43A975-C83B-F446-B163-5306E95FC19C}" type="datetimeFigureOut">
              <a:rPr lang="en-US" smtClean="0"/>
              <a:t>10/4/16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28F58-E898-3E42-B6FE-572C808C1FE7}" type="slidenum">
              <a:rPr lang="en-US" smtClean="0"/>
              <a:t>‹#›</a:t>
            </a:fld>
            <a:endParaRPr lang="en-US"/>
          </a:p>
        </p:txBody>
      </p:sp>
    </p:spTree>
    <p:extLst>
      <p:ext uri="{BB962C8B-B14F-4D97-AF65-F5344CB8AC3E}">
        <p14:creationId xmlns:p14="http://schemas.microsoft.com/office/powerpoint/2010/main" val="207824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5C3A1-2123-46DB-B930-A516853D6C25}" type="datetimeFigureOut">
              <a:rPr lang="en-US"/>
              <a:t>10/4/16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82BE6-6443-43D0-B2C4-9E7E7E3CDEDD}" type="slidenum">
              <a:rPr lang="en-US"/>
              <a:t>‹#›</a:t>
            </a:fld>
            <a:endParaRPr lang="en-US"/>
          </a:p>
        </p:txBody>
      </p:sp>
    </p:spTree>
    <p:extLst>
      <p:ext uri="{BB962C8B-B14F-4D97-AF65-F5344CB8AC3E}">
        <p14:creationId xmlns:p14="http://schemas.microsoft.com/office/powerpoint/2010/main" val="2794889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a:t>
            </a:fld>
            <a:endParaRPr lang="en-US"/>
          </a:p>
        </p:txBody>
      </p:sp>
    </p:spTree>
    <p:extLst>
      <p:ext uri="{BB962C8B-B14F-4D97-AF65-F5344CB8AC3E}">
        <p14:creationId xmlns:p14="http://schemas.microsoft.com/office/powerpoint/2010/main" val="1622836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4A32ED-C8B0-4B36-BE29-20E2439ACB29}" type="slidenum">
              <a:rPr lang="ko-KR" altLang="en-US" smtClean="0"/>
              <a:pPr/>
              <a:t>10</a:t>
            </a:fld>
            <a:endParaRPr lang="ko-KR" altLang="en-US"/>
          </a:p>
        </p:txBody>
      </p:sp>
    </p:spTree>
    <p:extLst>
      <p:ext uri="{BB962C8B-B14F-4D97-AF65-F5344CB8AC3E}">
        <p14:creationId xmlns:p14="http://schemas.microsoft.com/office/powerpoint/2010/main" val="723225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11</a:t>
            </a:fld>
            <a:endParaRPr lang="en-US"/>
          </a:p>
        </p:txBody>
      </p:sp>
    </p:spTree>
    <p:extLst>
      <p:ext uri="{BB962C8B-B14F-4D97-AF65-F5344CB8AC3E}">
        <p14:creationId xmlns:p14="http://schemas.microsoft.com/office/powerpoint/2010/main" val="1515035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13</a:t>
            </a:fld>
            <a:endParaRPr lang="en-US"/>
          </a:p>
        </p:txBody>
      </p:sp>
    </p:spTree>
    <p:extLst>
      <p:ext uri="{BB962C8B-B14F-4D97-AF65-F5344CB8AC3E}">
        <p14:creationId xmlns:p14="http://schemas.microsoft.com/office/powerpoint/2010/main" val="1131613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14</a:t>
            </a:fld>
            <a:endParaRPr lang="en-US"/>
          </a:p>
        </p:txBody>
      </p:sp>
    </p:spTree>
    <p:extLst>
      <p:ext uri="{BB962C8B-B14F-4D97-AF65-F5344CB8AC3E}">
        <p14:creationId xmlns:p14="http://schemas.microsoft.com/office/powerpoint/2010/main" val="981192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15</a:t>
            </a:fld>
            <a:endParaRPr lang="en-US"/>
          </a:p>
        </p:txBody>
      </p:sp>
    </p:spTree>
    <p:extLst>
      <p:ext uri="{BB962C8B-B14F-4D97-AF65-F5344CB8AC3E}">
        <p14:creationId xmlns:p14="http://schemas.microsoft.com/office/powerpoint/2010/main" val="1595089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16</a:t>
            </a:fld>
            <a:endParaRPr lang="en-US"/>
          </a:p>
        </p:txBody>
      </p:sp>
    </p:spTree>
    <p:extLst>
      <p:ext uri="{BB962C8B-B14F-4D97-AF65-F5344CB8AC3E}">
        <p14:creationId xmlns:p14="http://schemas.microsoft.com/office/powerpoint/2010/main" val="1155481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17</a:t>
            </a:fld>
            <a:endParaRPr lang="en-US"/>
          </a:p>
        </p:txBody>
      </p:sp>
    </p:spTree>
    <p:extLst>
      <p:ext uri="{BB962C8B-B14F-4D97-AF65-F5344CB8AC3E}">
        <p14:creationId xmlns:p14="http://schemas.microsoft.com/office/powerpoint/2010/main" val="47279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18</a:t>
            </a:fld>
            <a:endParaRPr lang="en-US"/>
          </a:p>
        </p:txBody>
      </p:sp>
    </p:spTree>
    <p:extLst>
      <p:ext uri="{BB962C8B-B14F-4D97-AF65-F5344CB8AC3E}">
        <p14:creationId xmlns:p14="http://schemas.microsoft.com/office/powerpoint/2010/main" val="555348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libri"/>
              </a:rPr>
              <a:t>¥</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19</a:t>
            </a:fld>
            <a:endParaRPr lang="en-US"/>
          </a:p>
        </p:txBody>
      </p:sp>
    </p:spTree>
    <p:extLst>
      <p:ext uri="{BB962C8B-B14F-4D97-AF65-F5344CB8AC3E}">
        <p14:creationId xmlns:p14="http://schemas.microsoft.com/office/powerpoint/2010/main" val="3302091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20</a:t>
            </a:fld>
            <a:endParaRPr lang="en-US"/>
          </a:p>
        </p:txBody>
      </p:sp>
    </p:spTree>
    <p:extLst>
      <p:ext uri="{BB962C8B-B14F-4D97-AF65-F5344CB8AC3E}">
        <p14:creationId xmlns:p14="http://schemas.microsoft.com/office/powerpoint/2010/main" val="27052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a:t>2</a:t>
            </a:fld>
            <a:endParaRPr lang="en-US"/>
          </a:p>
        </p:txBody>
      </p:sp>
    </p:spTree>
    <p:extLst>
      <p:ext uri="{BB962C8B-B14F-4D97-AF65-F5344CB8AC3E}">
        <p14:creationId xmlns:p14="http://schemas.microsoft.com/office/powerpoint/2010/main" val="535221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24</a:t>
            </a:fld>
            <a:endParaRPr lang="en-US"/>
          </a:p>
        </p:txBody>
      </p:sp>
    </p:spTree>
    <p:extLst>
      <p:ext uri="{BB962C8B-B14F-4D97-AF65-F5344CB8AC3E}">
        <p14:creationId xmlns:p14="http://schemas.microsoft.com/office/powerpoint/2010/main" val="1999542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6" name="Header Placeholder 5"/>
          <p:cNvSpPr>
            <a:spLocks noGrp="1"/>
          </p:cNvSpPr>
          <p:nvPr>
            <p:ph type="hdr" sz="quarter" idx="11"/>
          </p:nvPr>
        </p:nvSpPr>
        <p:spPr/>
        <p:txBody>
          <a:bodyPr/>
          <a:lstStyle/>
          <a:p>
            <a:pPr>
              <a:defRPr/>
            </a:pPr>
            <a:r>
              <a:rPr lang="en-US" dirty="0"/>
              <a:t>Implementing &amp; Maintaining Your FOSS Policy</a:t>
            </a:r>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25</a:t>
            </a:fld>
            <a:endParaRPr lang="en-US"/>
          </a:p>
        </p:txBody>
      </p:sp>
    </p:spTree>
    <p:extLst>
      <p:ext uri="{BB962C8B-B14F-4D97-AF65-F5344CB8AC3E}">
        <p14:creationId xmlns:p14="http://schemas.microsoft.com/office/powerpoint/2010/main" val="1126801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291D6620-1219-4321-B933-F8804B980E90}" type="slidenum">
              <a:rPr lang="en-GB" smtClean="0"/>
              <a:t>26</a:t>
            </a:fld>
            <a:endParaRPr lang="en-GB"/>
          </a:p>
        </p:txBody>
      </p:sp>
    </p:spTree>
    <p:extLst>
      <p:ext uri="{BB962C8B-B14F-4D97-AF65-F5344CB8AC3E}">
        <p14:creationId xmlns:p14="http://schemas.microsoft.com/office/powerpoint/2010/main" val="17066945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27</a:t>
            </a:fld>
            <a:endParaRPr lang="en-US"/>
          </a:p>
        </p:txBody>
      </p:sp>
    </p:spTree>
    <p:extLst>
      <p:ext uri="{BB962C8B-B14F-4D97-AF65-F5344CB8AC3E}">
        <p14:creationId xmlns:p14="http://schemas.microsoft.com/office/powerpoint/2010/main" val="855300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28</a:t>
            </a:fld>
            <a:endParaRPr lang="en-US"/>
          </a:p>
        </p:txBody>
      </p:sp>
    </p:spTree>
    <p:extLst>
      <p:ext uri="{BB962C8B-B14F-4D97-AF65-F5344CB8AC3E}">
        <p14:creationId xmlns:p14="http://schemas.microsoft.com/office/powerpoint/2010/main" val="16569145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851180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3982996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1378053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34745898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758521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2018143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93971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797894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6345235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51</a:t>
            </a:fld>
            <a:endParaRPr lang="en-US"/>
          </a:p>
        </p:txBody>
      </p:sp>
    </p:spTree>
    <p:extLst>
      <p:ext uri="{BB962C8B-B14F-4D97-AF65-F5344CB8AC3E}">
        <p14:creationId xmlns:p14="http://schemas.microsoft.com/office/powerpoint/2010/main" val="16827425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52</a:t>
            </a:fld>
            <a:endParaRPr lang="en-US"/>
          </a:p>
        </p:txBody>
      </p:sp>
    </p:spTree>
    <p:extLst>
      <p:ext uri="{BB962C8B-B14F-4D97-AF65-F5344CB8AC3E}">
        <p14:creationId xmlns:p14="http://schemas.microsoft.com/office/powerpoint/2010/main" val="1597602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53</a:t>
            </a:fld>
            <a:endParaRPr lang="en-US"/>
          </a:p>
        </p:txBody>
      </p:sp>
    </p:spTree>
    <p:extLst>
      <p:ext uri="{BB962C8B-B14F-4D97-AF65-F5344CB8AC3E}">
        <p14:creationId xmlns:p14="http://schemas.microsoft.com/office/powerpoint/2010/main" val="6020280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54</a:t>
            </a:fld>
            <a:endParaRPr lang="en-US"/>
          </a:p>
        </p:txBody>
      </p:sp>
    </p:spTree>
    <p:extLst>
      <p:ext uri="{BB962C8B-B14F-4D97-AF65-F5344CB8AC3E}">
        <p14:creationId xmlns:p14="http://schemas.microsoft.com/office/powerpoint/2010/main" val="9437214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55</a:t>
            </a:fld>
            <a:endParaRPr lang="en-US"/>
          </a:p>
        </p:txBody>
      </p:sp>
    </p:spTree>
    <p:extLst>
      <p:ext uri="{BB962C8B-B14F-4D97-AF65-F5344CB8AC3E}">
        <p14:creationId xmlns:p14="http://schemas.microsoft.com/office/powerpoint/2010/main" val="1155703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56</a:t>
            </a:fld>
            <a:endParaRPr lang="en-US"/>
          </a:p>
        </p:txBody>
      </p:sp>
    </p:spTree>
    <p:extLst>
      <p:ext uri="{BB962C8B-B14F-4D97-AF65-F5344CB8AC3E}">
        <p14:creationId xmlns:p14="http://schemas.microsoft.com/office/powerpoint/2010/main" val="814538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1D6620-1219-4321-B933-F8804B980E90}" type="slidenum">
              <a:rPr lang="en-GB" smtClean="0"/>
              <a:t>4</a:t>
            </a:fld>
            <a:endParaRPr lang="en-GB"/>
          </a:p>
        </p:txBody>
      </p:sp>
    </p:spTree>
    <p:extLst>
      <p:ext uri="{BB962C8B-B14F-4D97-AF65-F5344CB8AC3E}">
        <p14:creationId xmlns:p14="http://schemas.microsoft.com/office/powerpoint/2010/main" val="2025552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82BE6-6443-43D0-B2C4-9E7E7E3CDEDD}" type="slidenum">
              <a:rPr lang="en-US" smtClean="0"/>
              <a:pPr/>
              <a:t>57</a:t>
            </a:fld>
            <a:endParaRPr lang="en-US"/>
          </a:p>
        </p:txBody>
      </p:sp>
    </p:spTree>
    <p:extLst>
      <p:ext uri="{BB962C8B-B14F-4D97-AF65-F5344CB8AC3E}">
        <p14:creationId xmlns:p14="http://schemas.microsoft.com/office/powerpoint/2010/main" val="389429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82BE6-6443-43D0-B2C4-9E7E7E3CDEDD}" type="slidenum">
              <a:rPr lang="en-US"/>
              <a:pPr/>
              <a:t>58</a:t>
            </a:fld>
            <a:endParaRPr lang="en-US"/>
          </a:p>
        </p:txBody>
      </p:sp>
    </p:spTree>
    <p:extLst>
      <p:ext uri="{BB962C8B-B14F-4D97-AF65-F5344CB8AC3E}">
        <p14:creationId xmlns:p14="http://schemas.microsoft.com/office/powerpoint/2010/main" val="20715885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59</a:t>
            </a:fld>
            <a:endParaRPr lang="en-US"/>
          </a:p>
        </p:txBody>
      </p:sp>
    </p:spTree>
    <p:extLst>
      <p:ext uri="{BB962C8B-B14F-4D97-AF65-F5344CB8AC3E}">
        <p14:creationId xmlns:p14="http://schemas.microsoft.com/office/powerpoint/2010/main" val="168099816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60</a:t>
            </a:fld>
            <a:endParaRPr lang="en-US"/>
          </a:p>
        </p:txBody>
      </p:sp>
    </p:spTree>
    <p:extLst>
      <p:ext uri="{BB962C8B-B14F-4D97-AF65-F5344CB8AC3E}">
        <p14:creationId xmlns:p14="http://schemas.microsoft.com/office/powerpoint/2010/main" val="13493906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61</a:t>
            </a:fld>
            <a:endParaRPr lang="en-US"/>
          </a:p>
        </p:txBody>
      </p:sp>
    </p:spTree>
    <p:extLst>
      <p:ext uri="{BB962C8B-B14F-4D97-AF65-F5344CB8AC3E}">
        <p14:creationId xmlns:p14="http://schemas.microsoft.com/office/powerpoint/2010/main" val="12862918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62</a:t>
            </a:fld>
            <a:endParaRPr lang="en-US"/>
          </a:p>
        </p:txBody>
      </p:sp>
    </p:spTree>
    <p:extLst>
      <p:ext uri="{BB962C8B-B14F-4D97-AF65-F5344CB8AC3E}">
        <p14:creationId xmlns:p14="http://schemas.microsoft.com/office/powerpoint/2010/main" val="13880736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5579950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en-US" dirty="0">
                <a:latin typeface="Times" charset="0"/>
              </a:rPr>
              <a:t/>
            </a:r>
            <a:br>
              <a:rPr lang="en-US" dirty="0">
                <a:latin typeface="Times" charset="0"/>
              </a:rPr>
            </a:br>
            <a:endParaRPr lang="en-US"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73</a:t>
            </a:fld>
            <a:endParaRPr lang="en-US"/>
          </a:p>
        </p:txBody>
      </p:sp>
    </p:spTree>
    <p:extLst>
      <p:ext uri="{BB962C8B-B14F-4D97-AF65-F5344CB8AC3E}">
        <p14:creationId xmlns:p14="http://schemas.microsoft.com/office/powerpoint/2010/main" val="2865874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557995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70690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NOTE: re: 3rd bullet - the point here is what makes a license (under US law) a license is conditions are placed on the exercise of acts enumerated by copyright.  e.g., "I grant you a license to copy and distribute the software, provided that you reproduce this license and buy me a beer." </a:t>
            </a:r>
          </a:p>
          <a:p>
            <a:r>
              <a:rPr lang="en-US" dirty="0">
                <a:latin typeface="Calibri"/>
              </a:rPr>
              <a:t>other terms are contractual</a:t>
            </a:r>
          </a:p>
          <a:p>
            <a:r>
              <a:rPr lang="en-US" i="1" dirty="0">
                <a:latin typeface="Calibri"/>
              </a:rPr>
              <a:t>pared down the examples based on </a:t>
            </a:r>
            <a:r>
              <a:rPr lang="en-US" i="1" dirty="0" err="1">
                <a:latin typeface="Calibri"/>
              </a:rPr>
              <a:t>Jilayne's</a:t>
            </a:r>
            <a:r>
              <a:rPr lang="en-US" i="1" dirty="0">
                <a:latin typeface="Calibri"/>
              </a:rPr>
              <a:t> feedback</a:t>
            </a:r>
            <a:r>
              <a:rPr lang="en-US" dirty="0">
                <a:latin typeface="Calibri"/>
              </a:rPr>
              <a:t/>
            </a:r>
            <a:br>
              <a:rPr lang="en-US" dirty="0">
                <a:latin typeface="Calibri"/>
              </a:rPr>
            </a:b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8</a:t>
            </a:fld>
            <a:endParaRPr lang="en-US"/>
          </a:p>
        </p:txBody>
      </p:sp>
    </p:spTree>
    <p:extLst>
      <p:ext uri="{BB962C8B-B14F-4D97-AF65-F5344CB8AC3E}">
        <p14:creationId xmlns:p14="http://schemas.microsoft.com/office/powerpoint/2010/main" val="235426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9</a:t>
            </a:fld>
            <a:endParaRPr lang="en-US"/>
          </a:p>
        </p:txBody>
      </p:sp>
    </p:spTree>
    <p:extLst>
      <p:ext uri="{BB962C8B-B14F-4D97-AF65-F5344CB8AC3E}">
        <p14:creationId xmlns:p14="http://schemas.microsoft.com/office/powerpoint/2010/main" val="3377778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내용">
    <p:spTree>
      <p:nvGrpSpPr>
        <p:cNvPr id="1" name=""/>
        <p:cNvGrpSpPr/>
        <p:nvPr/>
      </p:nvGrpSpPr>
      <p:grpSpPr>
        <a:xfrm>
          <a:off x="0" y="0"/>
          <a:ext cx="0" cy="0"/>
          <a:chOff x="0" y="0"/>
          <a:chExt cx="0" cy="0"/>
        </a:xfrm>
      </p:grpSpPr>
      <p:sp>
        <p:nvSpPr>
          <p:cNvPr id="2" name="제목 1"/>
          <p:cNvSpPr>
            <a:spLocks noGrp="1"/>
          </p:cNvSpPr>
          <p:nvPr>
            <p:ph type="title"/>
          </p:nvPr>
        </p:nvSpPr>
        <p:spPr>
          <a:xfrm>
            <a:off x="203200" y="69600"/>
            <a:ext cx="11664000" cy="540000"/>
          </a:xfrm>
          <a:prstGeom prst="rect">
            <a:avLst/>
          </a:prstGeom>
          <a:ln>
            <a:noFill/>
          </a:ln>
          <a:effectLst/>
        </p:spPr>
        <p:txBody>
          <a:bodyPr anchor="ctr" anchorCtr="0"/>
          <a:lstStyle>
            <a:lvl1pPr>
              <a:defRPr lang="ko-KR" altLang="en-US" sz="2800" b="1"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ko-KR" altLang="en-US" dirty="0"/>
              <a:t>마스터 제목 스타일 편집</a:t>
            </a:r>
          </a:p>
        </p:txBody>
      </p:sp>
      <p:sp>
        <p:nvSpPr>
          <p:cNvPr id="6" name="내용 개체 틀 2" descr="마스터 텍스트 스타일을 편집합니다 "/>
          <p:cNvSpPr>
            <a:spLocks noGrp="1"/>
          </p:cNvSpPr>
          <p:nvPr>
            <p:ph idx="1"/>
          </p:nvPr>
        </p:nvSpPr>
        <p:spPr>
          <a:xfrm>
            <a:off x="304800" y="685800"/>
            <a:ext cx="11277600" cy="1592501"/>
          </a:xfrm>
          <a:prstGeom prst="rect">
            <a:avLst/>
          </a:prstGeom>
          <a:noFill/>
          <a:ln w="3175" cap="sq">
            <a:noFill/>
            <a:miter lim="800000"/>
          </a:ln>
        </p:spPr>
        <p:txBody>
          <a:bodyPr wrap="square" lIns="252000" tIns="180000" rIns="180000" bIns="216000">
            <a:spAutoFit/>
          </a:bodyPr>
          <a:lstStyle>
            <a:lvl1pPr marL="271463" indent="-271463" algn="l">
              <a:lnSpc>
                <a:spcPct val="150000"/>
              </a:lnSpc>
              <a:buSzPct val="90000"/>
              <a:buFontTx/>
              <a:buBlip>
                <a:blip r:embed="rId2"/>
              </a:buBlip>
              <a:defRPr sz="1800" b="1">
                <a:solidFill>
                  <a:schemeClr val="tx1"/>
                </a:solidFill>
                <a:latin typeface="+mn-ea"/>
                <a:ea typeface="+mn-ea"/>
              </a:defRPr>
            </a:lvl1pPr>
            <a:lvl2pPr marL="449263" indent="-177800" algn="l">
              <a:lnSpc>
                <a:spcPct val="100000"/>
              </a:lnSpc>
              <a:buSzPct val="110000"/>
              <a:buFont typeface="맑은 고딕" pitchFamily="50" charset="-127"/>
              <a:buChar char="-"/>
              <a:defRPr sz="1500" b="0">
                <a:solidFill>
                  <a:schemeClr val="tx1"/>
                </a:solidFill>
                <a:latin typeface="+mn-ea"/>
                <a:ea typeface="+mn-ea"/>
              </a:defRPr>
            </a:lvl2pPr>
            <a:lvl3pPr marL="719138" indent="-177800" algn="l">
              <a:lnSpc>
                <a:spcPct val="100000"/>
              </a:lnSpc>
              <a:buSzPct val="110000"/>
              <a:buFont typeface="맑은 고딕" pitchFamily="50" charset="-127"/>
              <a:buChar char="∙"/>
              <a:defRPr sz="1200" b="0">
                <a:solidFill>
                  <a:schemeClr val="tx1"/>
                </a:solidFill>
                <a:latin typeface="+mn-ea"/>
                <a:ea typeface="+mn-ea"/>
              </a:defRPr>
            </a:lvl3pPr>
            <a:lvl4pPr marL="896938" indent="-177800" algn="l">
              <a:lnSpc>
                <a:spcPct val="100000"/>
              </a:lnSpc>
              <a:buSzPct val="110000"/>
              <a:buFont typeface="맑은 고딕" pitchFamily="50" charset="-127"/>
              <a:buChar char="-"/>
              <a:defRPr sz="1100" b="0">
                <a:latin typeface="+mn-ea"/>
                <a:ea typeface="+mn-ea"/>
              </a:defRPr>
            </a:lvl4pPr>
            <a:lvl5pPr marL="1404000" algn="l">
              <a:lnSpc>
                <a:spcPct val="100000"/>
              </a:lnSpc>
              <a:buSzPct val="110000"/>
              <a:buFont typeface="맑은 고딕" pitchFamily="50" charset="-127"/>
              <a:buChar char="-"/>
              <a:defRPr sz="1100" b="0">
                <a:latin typeface="+mn-ea"/>
                <a:ea typeface="+mn-ea"/>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p:txBody>
      </p:sp>
      <p:sp>
        <p:nvSpPr>
          <p:cNvPr id="5"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2004697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442354" y="1139253"/>
            <a:ext cx="11190701" cy="5294885"/>
          </a:xfrm>
          <a:prstGeom prst="rect">
            <a:avLst/>
          </a:prstGeom>
        </p:spPr>
        <p:txBody>
          <a:bodyPr>
            <a:noAutofit/>
          </a:bodyPr>
          <a:lstStyle>
            <a:lvl1pPr>
              <a:spcAft>
                <a:spcPts val="300"/>
              </a:spcAft>
              <a:defRPr sz="2000">
                <a:solidFill>
                  <a:schemeClr val="tx1"/>
                </a:solidFill>
              </a:defRPr>
            </a:lvl1pPr>
            <a:lvl2pPr>
              <a:spcBef>
                <a:spcPts val="0"/>
              </a:spcBef>
              <a:spcAft>
                <a:spcPts val="300"/>
              </a:spcAft>
              <a:defRPr sz="1800">
                <a:solidFill>
                  <a:schemeClr val="accent5"/>
                </a:solidFill>
              </a:defRPr>
            </a:lvl2pPr>
            <a:lvl3pPr>
              <a:spcBef>
                <a:spcPts val="0"/>
              </a:spcBef>
              <a:spcAft>
                <a:spcPts val="150"/>
              </a:spcAft>
              <a:defRPr sz="1600">
                <a:solidFill>
                  <a:schemeClr val="accent5"/>
                </a:solidFill>
              </a:defRPr>
            </a:lvl3pPr>
            <a:lvl4pPr>
              <a:spcBef>
                <a:spcPts val="0"/>
              </a:spcBef>
              <a:spcAft>
                <a:spcPts val="150"/>
              </a:spcAft>
              <a:defRPr sz="1600">
                <a:solidFill>
                  <a:schemeClr val="accent5"/>
                </a:solidFill>
              </a:defRPr>
            </a:lvl4pPr>
            <a:lvl5pPr>
              <a:spcBef>
                <a:spcPts val="0"/>
              </a:spcBef>
              <a:spcAft>
                <a:spcPts val="150"/>
              </a:spcAft>
              <a:defRPr sz="1600">
                <a:solidFill>
                  <a:schemeClr val="accent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89872431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Sub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6" name="Text Placeholder 7"/>
          <p:cNvSpPr>
            <a:spLocks noGrp="1"/>
          </p:cNvSpPr>
          <p:nvPr>
            <p:ph type="body" sz="quarter" idx="13"/>
          </p:nvPr>
        </p:nvSpPr>
        <p:spPr>
          <a:xfrm>
            <a:off x="442354" y="1094529"/>
            <a:ext cx="11190701" cy="403549"/>
          </a:xfrm>
          <a:prstGeom prst="rect">
            <a:avLst/>
          </a:prstGeom>
        </p:spPr>
        <p:txBody>
          <a:bodyPr tIns="0">
            <a:noAutofit/>
          </a:bodyPr>
          <a:lstStyle>
            <a:lvl1pPr>
              <a:buFontTx/>
              <a:buNone/>
              <a:defRPr sz="2400" b="0">
                <a:solidFill>
                  <a:schemeClr val="accent5"/>
                </a:solidFill>
              </a:defRPr>
            </a:lvl1pPr>
          </a:lstStyle>
          <a:p>
            <a:pPr lvl="0"/>
            <a:r>
              <a:rPr lang="en-US"/>
              <a:t>Click to edit Master text styles</a:t>
            </a:r>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3844780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10/4/16</a:t>
            </a:fld>
            <a:endParaRPr lang="en-US"/>
          </a:p>
        </p:txBody>
      </p:sp>
      <p:sp>
        <p:nvSpPr>
          <p:cNvPr id="8" name="Footer Placeholder 7"/>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10/4/16</a:t>
            </a:fld>
            <a:endParaRPr lang="en-US"/>
          </a:p>
        </p:txBody>
      </p:sp>
      <p:sp>
        <p:nvSpPr>
          <p:cNvPr id="4" name="Footer Placeholder 3"/>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10/4/16</a:t>
            </a:fld>
            <a:endParaRPr lang="en-US"/>
          </a:p>
        </p:txBody>
      </p:sp>
      <p:sp>
        <p:nvSpPr>
          <p:cNvPr id="3" name="Footer Placeholder 2"/>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846CE7D5-CF57-46EF-B807-FDD0502418D4}" type="datetimeFigureOut">
              <a:rPr lang="en-US" smtClean="0"/>
              <a:t>10/4/16</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330EA680-D336-4FF7-8B7A-9848BB0A1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73" r:id="rId13"/>
    <p:sldLayoutId id="2147483674"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publicdomain/zero/1.0/legalcode"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opensource.org/licens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0"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E56B45"/>
                </a:solidFill>
              </a:rPr>
              <a:t>Curriculum</a:t>
            </a:r>
          </a:p>
        </p:txBody>
      </p:sp>
      <p:sp>
        <p:nvSpPr>
          <p:cNvPr id="3" name="Subtitle 2"/>
          <p:cNvSpPr>
            <a:spLocks noGrp="1"/>
          </p:cNvSpPr>
          <p:nvPr>
            <p:ph type="subTitle" idx="1"/>
          </p:nvPr>
        </p:nvSpPr>
        <p:spPr/>
        <p:txBody>
          <a:bodyPr vert="horz" lIns="91440" tIns="45720" rIns="91440" bIns="45720" rtlCol="0" anchor="t">
            <a:normAutofit fontScale="92500" lnSpcReduction="20000"/>
          </a:bodyPr>
          <a:lstStyle/>
          <a:p>
            <a:r>
              <a:rPr lang="en-US" dirty="0">
                <a:solidFill>
                  <a:srgbClr val="000000"/>
                </a:solidFill>
                <a:latin typeface="Calibri" charset="0"/>
              </a:rPr>
              <a:t>Core FOSS Compliance Version </a:t>
            </a:r>
            <a:r>
              <a:rPr lang="en-US" dirty="0" smtClean="0">
                <a:solidFill>
                  <a:srgbClr val="000000"/>
                </a:solidFill>
                <a:latin typeface="Calibri" charset="0"/>
              </a:rPr>
              <a:t>1</a:t>
            </a:r>
          </a:p>
          <a:p>
            <a:r>
              <a:rPr lang="en-US" dirty="0" smtClean="0">
                <a:solidFill>
                  <a:srgbClr val="000000"/>
                </a:solidFill>
                <a:latin typeface="Calibri" charset="0"/>
              </a:rPr>
              <a:t>Designed </a:t>
            </a:r>
            <a:r>
              <a:rPr lang="en-US" dirty="0">
                <a:solidFill>
                  <a:srgbClr val="000000"/>
                </a:solidFill>
                <a:latin typeface="Calibri" charset="0"/>
              </a:rPr>
              <a:t>for Version 1 of the OpenChain Specification</a:t>
            </a:r>
            <a:endParaRPr lang="en-US" dirty="0">
              <a:solidFill>
                <a:schemeClr val="tx1"/>
              </a:solidFill>
              <a:latin typeface="Calibri" charset="0"/>
            </a:endParaRPr>
          </a:p>
          <a:p>
            <a:endParaRPr lang="en-US" dirty="0">
              <a:solidFill>
                <a:schemeClr val="tx1"/>
              </a:solidFill>
              <a:latin typeface="Calibri" charset="0"/>
            </a:endParaRPr>
          </a:p>
          <a:p>
            <a:r>
              <a:rPr lang="en-US" dirty="0">
                <a:solidFill>
                  <a:schemeClr val="tx1"/>
                </a:solidFill>
                <a:latin typeface="Calibri" charset="0"/>
              </a:rPr>
              <a:t/>
            </a:r>
            <a:br>
              <a:rPr lang="en-US" dirty="0">
                <a:solidFill>
                  <a:schemeClr val="tx1"/>
                </a:solidFill>
                <a:latin typeface="Calibri" charset="0"/>
              </a:rPr>
            </a:br>
            <a:r>
              <a:rPr lang="en-US" dirty="0">
                <a:solidFill>
                  <a:srgbClr val="000000"/>
                </a:solidFill>
                <a:latin typeface="Calibri" charset="0"/>
              </a:rPr>
              <a:t>Released under the </a:t>
            </a:r>
            <a:r>
              <a:rPr lang="en-US" dirty="0">
                <a:solidFill>
                  <a:srgbClr val="000000"/>
                </a:solidFill>
                <a:latin typeface="Calibri" charset="0"/>
                <a:hlinkClick r:id="rId3"/>
              </a:rPr>
              <a:t>Creative Commons CC0 1.0 Universal</a:t>
            </a:r>
            <a:r>
              <a:rPr lang="en-US" dirty="0">
                <a:solidFill>
                  <a:srgbClr val="000000"/>
                </a:solidFill>
                <a:latin typeface="Calibri" charset="0"/>
              </a:rPr>
              <a:t> license.</a:t>
            </a:r>
            <a:endParaRPr lang="en-US" dirty="0">
              <a:solidFill>
                <a:schemeClr val="tx1"/>
              </a:solidFill>
              <a:latin typeface="Calibri"/>
            </a:endParaRPr>
          </a:p>
        </p:txBody>
      </p:sp>
      <p:sp>
        <p:nvSpPr>
          <p:cNvPr id="4" name="TextBox 3"/>
          <p:cNvSpPr txBox="1"/>
          <p:nvPr/>
        </p:nvSpPr>
        <p:spPr>
          <a:xfrm>
            <a:off x="143774" y="6415897"/>
            <a:ext cx="2743200" cy="369332"/>
          </a:xfrm>
          <a:prstGeom prst="rect">
            <a:avLst/>
          </a:prstGeom>
        </p:spPr>
        <p:txBody>
          <a:bodyPr rtlCol="0">
            <a:spAutoFit/>
          </a:bodyPr>
          <a:lstStyle/>
          <a:p>
            <a:pPr algn="ctr"/>
            <a:r>
              <a:rPr lang="en-US" dirty="0">
                <a:solidFill>
                  <a:srgbClr val="7F7F7F"/>
                </a:solidFill>
              </a:rPr>
              <a:t>This is not legal advice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941" y="874713"/>
            <a:ext cx="2628900" cy="1460500"/>
          </a:xfrm>
          <a:prstGeom prst="rect">
            <a:avLst/>
          </a:prstGeom>
        </p:spPr>
      </p:pic>
    </p:spTree>
    <p:extLst>
      <p:ext uri="{BB962C8B-B14F-4D97-AF65-F5344CB8AC3E}">
        <p14:creationId xmlns:p14="http://schemas.microsoft.com/office/powerpoint/2010/main" val="94421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a:latin typeface="Calibri" charset="0"/>
                <a:ea typeface="MS PGothic" charset="0"/>
              </a:rPr>
              <a:t>Chapter 2</a:t>
            </a:r>
          </a:p>
        </p:txBody>
      </p:sp>
      <p:sp>
        <p:nvSpPr>
          <p:cNvPr id="2" name="Text Placeholder 1"/>
          <p:cNvSpPr>
            <a:spLocks noGrp="1"/>
          </p:cNvSpPr>
          <p:nvPr>
            <p:ph type="body" idx="1"/>
          </p:nvPr>
        </p:nvSpPr>
        <p:spPr/>
        <p:txBody>
          <a:bodyPr/>
          <a:lstStyle/>
          <a:p>
            <a:r>
              <a:rPr lang="en-US">
                <a:latin typeface="Calibri" charset="0"/>
                <a:ea typeface="MS PGothic" charset="0"/>
              </a:rPr>
              <a:t>Introduction to FOSS Licenses</a:t>
            </a:r>
            <a:endParaRPr lang="en-US">
              <a:solidFill>
                <a:schemeClr val="tx1"/>
              </a:solidFill>
            </a:endParaRPr>
          </a:p>
        </p:txBody>
      </p:sp>
    </p:spTree>
    <p:extLst>
      <p:ext uri="{BB962C8B-B14F-4D97-AF65-F5344CB8AC3E}">
        <p14:creationId xmlns:p14="http://schemas.microsoft.com/office/powerpoint/2010/main" val="1744530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FOSS Licenses </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Free and Open Source Software (FOSS) licenses generally make source code available under terms that allow for modification and redistribution</a:t>
            </a:r>
          </a:p>
          <a:p>
            <a:r>
              <a:rPr lang="en-US" dirty="0">
                <a:latin typeface="Calibri" charset="0"/>
                <a:ea typeface="MS PGothic" charset="0"/>
              </a:rPr>
              <a:t>FOSS licenses may have conditions related to providing attributions, copyright statement preservation, or a written offer to make the source code available</a:t>
            </a:r>
          </a:p>
          <a:p>
            <a:r>
              <a:rPr lang="en-US" dirty="0">
                <a:latin typeface="Calibri" charset="0"/>
                <a:ea typeface="MS PGothic" charset="0"/>
              </a:rPr>
              <a:t>One popular set of FOSS licenses are those approved by the Open Source Initiative (OSI) based on their Open Source Definition (OSD). A complete list of OSI-approved FOSS licenses is available at </a:t>
            </a:r>
            <a:r>
              <a:rPr lang="en-US" dirty="0">
                <a:latin typeface="Calibri" charset="0"/>
                <a:ea typeface="MS PGothic" charset="0"/>
                <a:hlinkClick r:id="rId3"/>
              </a:rPr>
              <a:t>http://www.opensource.org/licenses/</a:t>
            </a:r>
            <a:endParaRPr lang="en-US" dirty="0">
              <a:latin typeface="Calibri" charset="0"/>
              <a:ea typeface="MS PGothic" charset="0"/>
            </a:endParaRPr>
          </a:p>
          <a:p>
            <a:endParaRPr lang="en-US" dirty="0">
              <a:latin typeface="Calibri" charset="0"/>
              <a:ea typeface="MS PGothic" charset="0"/>
            </a:endParaRPr>
          </a:p>
        </p:txBody>
      </p:sp>
    </p:spTree>
    <p:extLst>
      <p:ext uri="{BB962C8B-B14F-4D97-AF65-F5344CB8AC3E}">
        <p14:creationId xmlns:p14="http://schemas.microsoft.com/office/powerpoint/2010/main" val="217779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Permissive FOSS Licenses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Permissive FOSS license - a term used often to describe minimally restrictive FOSS licenses</a:t>
            </a:r>
          </a:p>
          <a:p>
            <a:r>
              <a:rPr lang="en-US" dirty="0">
                <a:latin typeface="Calibri" charset="0"/>
                <a:ea typeface="MS PGothic" charset="0"/>
              </a:rPr>
              <a:t>Example: BSD-3-Clause</a:t>
            </a:r>
          </a:p>
          <a:p>
            <a:pPr lvl="1"/>
            <a:r>
              <a:rPr lang="en-US" sz="2100" dirty="0">
                <a:latin typeface="Calibri" charset="0"/>
                <a:ea typeface="MS PGothic" charset="0"/>
              </a:rPr>
              <a:t>The BSD license is an example of a permissive license that allows unlimited redistribution for any purpose as long as its copyright notices and the license's disclaimers of warranty are maintained </a:t>
            </a:r>
          </a:p>
          <a:p>
            <a:pPr lvl="1"/>
            <a:r>
              <a:rPr lang="en-US" sz="2100" dirty="0">
                <a:latin typeface="Calibri" charset="0"/>
                <a:ea typeface="MS PGothic" charset="0"/>
              </a:rPr>
              <a:t>The license contains a clause restricting use of the names of contributors for endorsement of a derived work without specific permission</a:t>
            </a:r>
          </a:p>
          <a:p>
            <a:r>
              <a:rPr lang="en-US" sz="2500" dirty="0">
                <a:latin typeface="Calibri" charset="0"/>
                <a:ea typeface="MS PGothic" charset="0"/>
              </a:rPr>
              <a:t>Other examples: MIT, Apache-2.0</a:t>
            </a:r>
          </a:p>
        </p:txBody>
      </p:sp>
    </p:spTree>
    <p:extLst>
      <p:ext uri="{BB962C8B-B14F-4D97-AF65-F5344CB8AC3E}">
        <p14:creationId xmlns:p14="http://schemas.microsoft.com/office/powerpoint/2010/main" val="10644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Reciprocity &amp; Copyleft Licenses</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Some licenses require the distribution of derivative works (or software in the same file, same program or other boundary) under the same terms as the original work</a:t>
            </a:r>
          </a:p>
          <a:p>
            <a:pPr lvl="1"/>
            <a:r>
              <a:rPr lang="en-US" dirty="0">
                <a:latin typeface="Calibri" charset="0"/>
                <a:ea typeface="MS PGothic" charset="0"/>
              </a:rPr>
              <a:t>This is referred to as a "copyleft", "reciprocal", or "hereditary" effect</a:t>
            </a:r>
          </a:p>
          <a:p>
            <a:r>
              <a:rPr lang="en-US" dirty="0">
                <a:latin typeface="Calibri" charset="0"/>
                <a:ea typeface="MS PGothic" charset="0"/>
              </a:rPr>
              <a:t>Example of license reciprocity from the GPL-2.0:</a:t>
            </a:r>
          </a:p>
          <a:p>
            <a:pPr>
              <a:buNone/>
            </a:pPr>
            <a:r>
              <a:rPr lang="en-US" altLang="ja-JP" i="1" dirty="0">
                <a:solidFill>
                  <a:srgbClr val="009900"/>
                </a:solidFill>
                <a:latin typeface="Calibri" charset="0"/>
                <a:ea typeface="MS PGothic" charset="0"/>
              </a:rPr>
              <a:t>"You must cause any work that you distribute or publish, that in whole or in part contains or is derived from the Program or any part thereof, to be licensed...under the terms of this License."</a:t>
            </a:r>
            <a:endParaRPr lang="en-US" altLang="ja-JP" i="1" dirty="0">
              <a:latin typeface="Calibri" charset="0"/>
              <a:ea typeface="MS PGothic" charset="0"/>
            </a:endParaRPr>
          </a:p>
          <a:p>
            <a:r>
              <a:rPr lang="en-US" dirty="0">
                <a:latin typeface="Calibri" charset="0"/>
                <a:ea typeface="MS PGothic" charset="0"/>
              </a:rPr>
              <a:t>Examples: all versions of GPL, LGPL, AGPL, MPL, CDDL </a:t>
            </a:r>
            <a:endParaRPr lang="en-US" altLang="ja-JP" i="1" dirty="0">
              <a:latin typeface="Calibri" charset="0"/>
              <a:ea typeface="MS PGothic" charset="0"/>
            </a:endParaRPr>
          </a:p>
          <a:p>
            <a:pPr marL="0" indent="0">
              <a:buNone/>
            </a:pPr>
            <a:endParaRPr lang="en-US" altLang="ja-JP" i="1" dirty="0">
              <a:latin typeface="Calibri" charset="0"/>
              <a:ea typeface="MS PGothic" charset="0"/>
            </a:endParaRPr>
          </a:p>
          <a:p>
            <a:pPr>
              <a:buNone/>
            </a:pPr>
            <a:endParaRPr lang="en-US" dirty="0">
              <a:latin typeface="Calibri" charset="0"/>
              <a:ea typeface="MS PGothic" charset="0"/>
            </a:endParaRPr>
          </a:p>
        </p:txBody>
      </p:sp>
    </p:spTree>
    <p:extLst>
      <p:ext uri="{BB962C8B-B14F-4D97-AF65-F5344CB8AC3E}">
        <p14:creationId xmlns:p14="http://schemas.microsoft.com/office/powerpoint/2010/main" val="380786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Proprietary License</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A proprietary software license (or commercial license or EULA) has restrictions on the usage, modification or distribution of the software</a:t>
            </a:r>
          </a:p>
          <a:p>
            <a:r>
              <a:rPr lang="en-US" dirty="0">
                <a:latin typeface="Calibri" charset="0"/>
                <a:ea typeface="MS PGothic" charset="0"/>
              </a:rPr>
              <a:t>Proprietary licenses often involve payment or a license fee </a:t>
            </a:r>
          </a:p>
          <a:p>
            <a:r>
              <a:rPr lang="en-US" dirty="0">
                <a:latin typeface="Calibri" charset="0"/>
                <a:ea typeface="MS PGothic" charset="0"/>
              </a:rPr>
              <a:t>Proprietary licenses are unique to each vendor - there are as many variations of proprietary licenses as there are vendors and each must be evaluated individually</a:t>
            </a:r>
          </a:p>
          <a:p>
            <a:r>
              <a:rPr lang="en-US" dirty="0">
                <a:latin typeface="Calibri" charset="0"/>
                <a:ea typeface="MS PGothic" charset="0"/>
              </a:rPr>
              <a:t>FOSS developers often use the term "</a:t>
            </a:r>
            <a:r>
              <a:rPr lang="en-US" altLang="ja-JP" dirty="0">
                <a:latin typeface="Calibri" charset="0"/>
                <a:ea typeface="MS PGothic" charset="0"/>
              </a:rPr>
              <a:t>proprietary license" to describe a commercial non-FOSS license</a:t>
            </a:r>
            <a:endParaRPr lang="en-US" dirty="0">
              <a:latin typeface="Calibri" charset="0"/>
              <a:ea typeface="MS PGothic" charset="0"/>
            </a:endParaRPr>
          </a:p>
        </p:txBody>
      </p:sp>
    </p:spTree>
    <p:extLst>
      <p:ext uri="{BB962C8B-B14F-4D97-AF65-F5344CB8AC3E}">
        <p14:creationId xmlns:p14="http://schemas.microsoft.com/office/powerpoint/2010/main" val="118441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Other Licensing Situations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Freeware - software distributed under a proprietary license at no or very low cost</a:t>
            </a:r>
          </a:p>
          <a:p>
            <a:pPr lvl="1"/>
            <a:r>
              <a:rPr lang="en-US" sz="1800" dirty="0">
                <a:latin typeface="Calibri" charset="0"/>
                <a:ea typeface="MS PGothic" charset="0"/>
              </a:rPr>
              <a:t>The source code may or may not be available, and creation of derivative works is usually restricted</a:t>
            </a:r>
          </a:p>
          <a:p>
            <a:pPr lvl="1"/>
            <a:r>
              <a:rPr lang="en-US" sz="1800" dirty="0">
                <a:latin typeface="Calibri" charset="0"/>
                <a:ea typeface="MS PGothic" charset="0"/>
              </a:rPr>
              <a:t>Freeware software is usually fully functional (no locked features) and available for unlimited use (no locking on days of usage) </a:t>
            </a:r>
          </a:p>
          <a:p>
            <a:pPr lvl="1"/>
            <a:r>
              <a:rPr lang="en-US" sz="1800" dirty="0">
                <a:latin typeface="Calibri" charset="0"/>
                <a:ea typeface="MS PGothic" charset="0"/>
              </a:rPr>
              <a:t>Freeware software licenses usually impose restrictions in relation to copying, distributing, and making derivative works of the software, as well as restrictions on the type of usage (personal, commercial, academic, etc.)</a:t>
            </a:r>
          </a:p>
          <a:p>
            <a:r>
              <a:rPr lang="en-US" dirty="0">
                <a:latin typeface="Calibri" charset="0"/>
                <a:ea typeface="MS PGothic" charset="0"/>
              </a:rPr>
              <a:t>Shareware - proprietary software provided to users on a trial basis, for a limited time, free of charge and with limited functionalities or features</a:t>
            </a:r>
          </a:p>
          <a:p>
            <a:pPr lvl="1"/>
            <a:r>
              <a:rPr lang="en-US" dirty="0">
                <a:latin typeface="Calibri" charset="0"/>
                <a:ea typeface="MS PGothic" charset="0"/>
              </a:rPr>
              <a:t>The goal of shareware is to give potential buyers the opportunity to use the program and judge its usefulness before purchasing a license for the full version of the software </a:t>
            </a:r>
          </a:p>
          <a:p>
            <a:pPr lvl="1"/>
            <a:r>
              <a:rPr lang="en-US" dirty="0">
                <a:latin typeface="Calibri" charset="0"/>
                <a:ea typeface="MS PGothic" charset="0"/>
              </a:rPr>
              <a:t>Most companies are very leery of Shareware, because Shareware vendors often approach companies for large license payments after the software has freely propagated within their organizations.</a:t>
            </a:r>
          </a:p>
          <a:p>
            <a:r>
              <a:rPr lang="en-US" dirty="0">
                <a:latin typeface="Calibri" charset="0"/>
                <a:ea typeface="MS PGothic" charset="0"/>
              </a:rPr>
              <a:t>Freeware and Shareware are not FOSS</a:t>
            </a:r>
          </a:p>
          <a:p>
            <a:endParaRPr lang="en-US" dirty="0">
              <a:latin typeface="Calibri" charset="0"/>
              <a:ea typeface="MS PGothic" charset="0"/>
            </a:endParaRPr>
          </a:p>
        </p:txBody>
      </p:sp>
    </p:spTree>
    <p:extLst>
      <p:ext uri="{BB962C8B-B14F-4D97-AF65-F5344CB8AC3E}">
        <p14:creationId xmlns:p14="http://schemas.microsoft.com/office/powerpoint/2010/main" val="1857637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Public Domain</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The term public domain refers to intellectual property not protected by law and therefore usable by the public without requiring a license </a:t>
            </a:r>
          </a:p>
          <a:p>
            <a:r>
              <a:rPr lang="en-US" dirty="0">
                <a:latin typeface="Calibri" charset="0"/>
                <a:ea typeface="MS PGothic" charset="0"/>
              </a:rPr>
              <a:t>Developers may include a </a:t>
            </a:r>
            <a:r>
              <a:rPr lang="en-US" i="1" dirty="0">
                <a:latin typeface="Calibri" charset="0"/>
                <a:ea typeface="MS PGothic" charset="0"/>
              </a:rPr>
              <a:t>public domain declaration</a:t>
            </a:r>
            <a:r>
              <a:rPr lang="en-US" dirty="0">
                <a:latin typeface="Calibri" charset="0"/>
                <a:ea typeface="MS PGothic" charset="0"/>
              </a:rPr>
              <a:t> with their software </a:t>
            </a:r>
          </a:p>
          <a:p>
            <a:pPr lvl="1"/>
            <a:r>
              <a:rPr lang="en-US" dirty="0">
                <a:latin typeface="Calibri" charset="0"/>
                <a:ea typeface="MS PGothic" charset="0"/>
              </a:rPr>
              <a:t>E. g., "All of the code and documentation in this software has been dedicated to the public domain by the authors."</a:t>
            </a:r>
          </a:p>
          <a:p>
            <a:pPr lvl="1"/>
            <a:r>
              <a:rPr lang="en-US" dirty="0">
                <a:latin typeface="Calibri" charset="0"/>
                <a:ea typeface="MS PGothic" charset="0"/>
              </a:rPr>
              <a:t>The public domain declaration is not the same as a FOSS license</a:t>
            </a:r>
          </a:p>
          <a:p>
            <a:r>
              <a:rPr lang="en-US" dirty="0">
                <a:latin typeface="Calibri" charset="0"/>
                <a:ea typeface="MS PGothic" charset="0"/>
              </a:rPr>
              <a:t>The enforceability of these public domain declarations is subject to dispute within the FOSS community</a:t>
            </a:r>
          </a:p>
          <a:p>
            <a:r>
              <a:rPr lang="en-US" dirty="0">
                <a:latin typeface="Calibri" charset="0"/>
                <a:ea typeface="MS PGothic" charset="0"/>
              </a:rPr>
              <a:t>Often the public domain declaration is accompanied by other terms, such as warranty disclaimers. In such cases, the software may be viewed as being under a license rather than being in the public domain</a:t>
            </a:r>
          </a:p>
          <a:p>
            <a:endParaRPr lang="en-US" dirty="0">
              <a:latin typeface="Calibri" charset="0"/>
              <a:ea typeface="MS PGothic" charset="0"/>
            </a:endParaRPr>
          </a:p>
        </p:txBody>
      </p:sp>
    </p:spTree>
    <p:extLst>
      <p:ext uri="{BB962C8B-B14F-4D97-AF65-F5344CB8AC3E}">
        <p14:creationId xmlns:p14="http://schemas.microsoft.com/office/powerpoint/2010/main" val="874161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Compatibility</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fontScale="92500" lnSpcReduction="10000"/>
          </a:bodyPr>
          <a:lstStyle/>
          <a:p>
            <a:r>
              <a:rPr lang="en-US" sz="2000" dirty="0">
                <a:solidFill>
                  <a:srgbClr val="292934"/>
                </a:solidFill>
                <a:latin typeface="Calibri" charset="0"/>
                <a:ea typeface="MS PGothic" charset="0"/>
              </a:rPr>
              <a:t>License compatibility is the process of ensuring that license terms do not conflict. If one license requires you to do something and another prohibits doing that, the licenses conflict and are not compatible</a:t>
            </a:r>
            <a:r>
              <a:rPr lang="en-US" sz="2000" dirty="0">
                <a:latin typeface="Calibri" charset="0"/>
                <a:ea typeface="MS PGothic" charset="0"/>
              </a:rPr>
              <a:t> [if the combination of the two software modules trigger the obligations under a license; for example,GPLv2 extends its obligations to "derivative works" and if a second software module is combined with a GPLv2 licensed module that is not a derivative work of the GPLv2 licensed module, the second software module is not subject to GPLv2.  The definition of "derivative work" is subject to different views in the FOSS community} </a:t>
            </a:r>
          </a:p>
          <a:p>
            <a:r>
              <a:rPr lang="en-US" sz="2000" dirty="0">
                <a:latin typeface="Calibri" charset="0"/>
                <a:ea typeface="MS PGothic" charset="0"/>
              </a:rPr>
              <a:t>The Free Software Foundation provides the following example to illustrate a case of license compatibility:</a:t>
            </a:r>
            <a:endParaRPr lang="en-US" sz="2000" i="1" dirty="0">
              <a:latin typeface="Calibri" charset="0"/>
              <a:ea typeface="MS PGothic" charset="0"/>
            </a:endParaRPr>
          </a:p>
          <a:p>
            <a:pPr lvl="1">
              <a:buNone/>
            </a:pPr>
            <a:r>
              <a:rPr lang="en-US" i="1" dirty="0">
                <a:latin typeface="Calibri" charset="0"/>
                <a:ea typeface="MS PGothic" charset="0"/>
              </a:rPr>
              <a:t>	</a:t>
            </a:r>
            <a:r>
              <a:rPr lang="en-US" b="1" i="1" dirty="0">
                <a:solidFill>
                  <a:srgbClr val="009900"/>
                </a:solidFill>
                <a:latin typeface="Calibri" charset="0"/>
                <a:ea typeface="MS PGothic" charset="0"/>
              </a:rPr>
              <a:t>A license p is </a:t>
            </a:r>
            <a:r>
              <a:rPr lang="en-US" b="1" dirty="0">
                <a:solidFill>
                  <a:srgbClr val="009900"/>
                </a:solidFill>
                <a:latin typeface="Calibri" charset="0"/>
                <a:ea typeface="MS PGothic" charset="0"/>
              </a:rPr>
              <a:t>compatible with</a:t>
            </a:r>
            <a:r>
              <a:rPr lang="en-US" b="1" i="1" dirty="0">
                <a:solidFill>
                  <a:srgbClr val="009900"/>
                </a:solidFill>
                <a:latin typeface="Calibri" charset="0"/>
                <a:ea typeface="MS PGothic" charset="0"/>
              </a:rPr>
              <a:t> a license q (or is </a:t>
            </a:r>
            <a:r>
              <a:rPr lang="en-US" b="1" dirty="0">
                <a:solidFill>
                  <a:srgbClr val="009900"/>
                </a:solidFill>
                <a:latin typeface="Calibri" charset="0"/>
                <a:ea typeface="MS PGothic" charset="0"/>
              </a:rPr>
              <a:t>q-compatible</a:t>
            </a:r>
            <a:r>
              <a:rPr lang="en-US" b="1" i="1" dirty="0">
                <a:solidFill>
                  <a:srgbClr val="009900"/>
                </a:solidFill>
                <a:latin typeface="Calibri" charset="0"/>
                <a:ea typeface="MS PGothic" charset="0"/>
              </a:rPr>
              <a:t>) if</a:t>
            </a:r>
            <a:endParaRPr lang="en-US" b="1" i="1" dirty="0">
              <a:latin typeface="Calibri" charset="0"/>
              <a:ea typeface="MS PGothic" charset="0"/>
            </a:endParaRPr>
          </a:p>
          <a:p>
            <a:pPr lvl="1">
              <a:buNone/>
            </a:pPr>
            <a:r>
              <a:rPr lang="en-US" b="1" i="1" dirty="0">
                <a:solidFill>
                  <a:srgbClr val="009900"/>
                </a:solidFill>
                <a:latin typeface="Calibri" charset="0"/>
                <a:ea typeface="MS PGothic" charset="0"/>
              </a:rPr>
              <a:t>	A work licensed under p can be distributed under the terms of q.</a:t>
            </a:r>
            <a:endParaRPr lang="en-US" b="1" i="1" dirty="0">
              <a:latin typeface="Calibri" charset="0"/>
              <a:ea typeface="MS PGothic" charset="0"/>
            </a:endParaRPr>
          </a:p>
          <a:p>
            <a:r>
              <a:rPr lang="en-US" sz="2000" dirty="0">
                <a:latin typeface="Calibri" charset="0"/>
                <a:ea typeface="MS PGothic" charset="0"/>
              </a:rPr>
              <a:t>Example: GPL compatibility</a:t>
            </a:r>
          </a:p>
          <a:p>
            <a:pPr lvl="1"/>
            <a:r>
              <a:rPr lang="en-US" sz="1700" dirty="0">
                <a:latin typeface="Calibri" charset="0"/>
                <a:ea typeface="MS PGothic" charset="0"/>
              </a:rPr>
              <a:t>Many of the FOSS licenses, such as the MIT license and the LGPL, are GPL-compatible, meaning that their source code can be combined with source code that is licensed under the GPL without conflict; the new program resulting from the combination would have to be licensed under the GPL.</a:t>
            </a:r>
          </a:p>
          <a:p>
            <a:pPr lvl="1"/>
            <a:r>
              <a:rPr lang="en-US" sz="1700" dirty="0">
                <a:latin typeface="Calibri" charset="0"/>
                <a:ea typeface="MS PGothic" charset="0"/>
              </a:rPr>
              <a:t>Other FOSS and proprietary software licenses are not GPL-compatible since they have conflicting terms and conditions, but  such inconsistency is only important if these programs are combined in a way which creates a derivative work with the GPLv2 software.</a:t>
            </a:r>
          </a:p>
          <a:p>
            <a:pPr lvl="1"/>
            <a:r>
              <a:rPr lang="en-US" sz="1700" dirty="0">
                <a:solidFill>
                  <a:srgbClr val="292934"/>
                </a:solidFill>
                <a:latin typeface="Calibri" charset="0"/>
                <a:ea typeface="MS PGothic" charset="0"/>
              </a:rPr>
              <a:t>Reference:</a:t>
            </a:r>
            <a:r>
              <a:rPr lang="en-US" sz="1700" dirty="0">
                <a:latin typeface="Calibri" charset="0"/>
                <a:ea typeface="MS PGothic" charset="0"/>
              </a:rPr>
              <a:t> http://www.fsf.org/licensing/licenses/</a:t>
            </a:r>
          </a:p>
        </p:txBody>
      </p:sp>
    </p:spTree>
    <p:extLst>
      <p:ext uri="{BB962C8B-B14F-4D97-AF65-F5344CB8AC3E}">
        <p14:creationId xmlns:p14="http://schemas.microsoft.com/office/powerpoint/2010/main" val="126029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Notices</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pPr marL="0" indent="0">
              <a:buNone/>
            </a:pPr>
            <a:r>
              <a:rPr lang="en-US" dirty="0">
                <a:latin typeface="Calibri" charset="0"/>
                <a:ea typeface="MS PGothic" charset="0"/>
              </a:rPr>
              <a:t>Notices, such as text in comments in file headers, often provide authorship and licensing information. FOSS licenses may also require the placement of notices in source code or documentation to give credit to the author (an attribution) or to make it clear the software includes modifications. </a:t>
            </a:r>
          </a:p>
          <a:p>
            <a:r>
              <a:rPr lang="en-US" b="1" dirty="0">
                <a:latin typeface="Calibri" charset="0"/>
                <a:ea typeface="MS PGothic" charset="0"/>
              </a:rPr>
              <a:t>Copyright notice </a:t>
            </a:r>
            <a:r>
              <a:rPr lang="en-US" dirty="0">
                <a:latin typeface="Calibri" charset="0"/>
                <a:ea typeface="MS PGothic" charset="0"/>
              </a:rPr>
              <a:t>- an identifier placed on copies of the work to inform the world of copyright ownership. </a:t>
            </a:r>
            <a:r>
              <a:rPr lang="en-US" dirty="0">
                <a:solidFill>
                  <a:prstClr val="black"/>
                </a:solidFill>
                <a:latin typeface="Calibri" charset="0"/>
                <a:ea typeface="MS PGothic" charset="0"/>
              </a:rPr>
              <a:t>Example: </a:t>
            </a:r>
            <a:r>
              <a:rPr lang="en-US" dirty="0">
                <a:solidFill>
                  <a:srgbClr val="009900"/>
                </a:solidFill>
                <a:latin typeface="Calibri" charset="0"/>
                <a:ea typeface="MS PGothic" charset="0"/>
              </a:rPr>
              <a:t>Copyright © A. Person (2016). </a:t>
            </a:r>
            <a:endParaRPr lang="en-US" dirty="0">
              <a:latin typeface="Calibri" charset="0"/>
              <a:ea typeface="MS PGothic" charset="0"/>
            </a:endParaRPr>
          </a:p>
          <a:p>
            <a:r>
              <a:rPr lang="en-US" b="1" dirty="0">
                <a:latin typeface="Calibri" charset="0"/>
                <a:ea typeface="MS PGothic" charset="0"/>
              </a:rPr>
              <a:t>License notice</a:t>
            </a:r>
            <a:r>
              <a:rPr lang="en-US" dirty="0">
                <a:latin typeface="Calibri" charset="0"/>
                <a:ea typeface="MS PGothic" charset="0"/>
              </a:rPr>
              <a:t> - a notice that acknowledges the license terms and conditions of the FOSS included in the product.</a:t>
            </a:r>
          </a:p>
          <a:p>
            <a:r>
              <a:rPr lang="en-US" b="1" dirty="0">
                <a:latin typeface="Calibri" charset="0"/>
                <a:ea typeface="MS PGothic" charset="0"/>
              </a:rPr>
              <a:t>Attribution notice </a:t>
            </a:r>
            <a:r>
              <a:rPr lang="en-US" dirty="0">
                <a:latin typeface="Calibri" charset="0"/>
                <a:ea typeface="MS PGothic" charset="0"/>
              </a:rPr>
              <a:t>- a notice included in the product release that acknowledges the identity of the original authors of the FOSS included in the product.</a:t>
            </a:r>
          </a:p>
          <a:p>
            <a:r>
              <a:rPr lang="en-US" b="1" dirty="0">
                <a:latin typeface="Calibri" charset="0"/>
                <a:ea typeface="MS PGothic" charset="0"/>
              </a:rPr>
              <a:t>Modification notice </a:t>
            </a:r>
            <a:r>
              <a:rPr lang="en-US" dirty="0">
                <a:latin typeface="Calibri" charset="0"/>
                <a:ea typeface="MS PGothic" charset="0"/>
              </a:rPr>
              <a:t>– a notice that you have made modifications to the source code of a file, such as adding your copyright notice to the top of the file. </a:t>
            </a:r>
          </a:p>
        </p:txBody>
      </p:sp>
    </p:spTree>
    <p:extLst>
      <p:ext uri="{BB962C8B-B14F-4D97-AF65-F5344CB8AC3E}">
        <p14:creationId xmlns:p14="http://schemas.microsoft.com/office/powerpoint/2010/main" val="254072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Multi-Licensing</a:t>
            </a:r>
            <a:endParaRPr lang="en-US" dirty="0"/>
          </a:p>
        </p:txBody>
      </p:sp>
      <p:sp>
        <p:nvSpPr>
          <p:cNvPr id="3" name="Content Placeholder 2"/>
          <p:cNvSpPr>
            <a:spLocks noGrp="1"/>
          </p:cNvSpPr>
          <p:nvPr>
            <p:ph idx="1"/>
          </p:nvPr>
        </p:nvSpPr>
        <p:spPr>
          <a:xfrm>
            <a:off x="556967" y="1481772"/>
            <a:ext cx="11451234" cy="5136672"/>
          </a:xfrm>
        </p:spPr>
        <p:txBody>
          <a:bodyPr vert="horz" lIns="91440" tIns="45720" rIns="91440" bIns="45720" rtlCol="0" anchor="t">
            <a:normAutofit/>
          </a:bodyPr>
          <a:lstStyle/>
          <a:p>
            <a:r>
              <a:rPr lang="en-US" dirty="0">
                <a:latin typeface="Calibri" charset="0"/>
                <a:ea typeface="MS PGothic" charset="0"/>
              </a:rPr>
              <a:t>Multi-licensing refers to the practice of distributing software under two or more different sets of terms and conditions</a:t>
            </a:r>
          </a:p>
          <a:p>
            <a:pPr lvl="1"/>
            <a:r>
              <a:rPr lang="en-US" dirty="0">
                <a:latin typeface="Calibri" charset="0"/>
                <a:ea typeface="MS PGothic" charset="0"/>
              </a:rPr>
              <a:t>E.g., when software is “dual licensed,” recipients can choose to use or distribute the software under a choice of two licenses</a:t>
            </a:r>
          </a:p>
          <a:p>
            <a:r>
              <a:rPr lang="en-US" dirty="0">
                <a:latin typeface="Calibri" charset="0"/>
                <a:ea typeface="MS PGothic" charset="0"/>
              </a:rPr>
              <a:t>Note: This should not be confused for situations in which a licensor imposes more than one license, and you must comply with all of them</a:t>
            </a:r>
          </a:p>
          <a:p>
            <a:endParaRPr lang="en-US" dirty="0">
              <a:latin typeface="Calibri" charset="0"/>
              <a:ea typeface="MS PGothic" charset="0"/>
            </a:endParaRPr>
          </a:p>
          <a:p>
            <a:endParaRPr lang="en-US" dirty="0">
              <a:latin typeface="Calibri" charset="0"/>
              <a:ea typeface="MS PGothic" charset="0"/>
            </a:endParaRPr>
          </a:p>
          <a:p>
            <a:pPr marL="0" indent="0">
              <a:buNone/>
            </a:pPr>
            <a:endParaRPr lang="en-US" dirty="0">
              <a:latin typeface="Calibri" charset="0"/>
              <a:ea typeface="MS PGothic" charset="0"/>
            </a:endParaRPr>
          </a:p>
        </p:txBody>
      </p:sp>
    </p:spTree>
    <p:extLst>
      <p:ext uri="{BB962C8B-B14F-4D97-AF65-F5344CB8AC3E}">
        <p14:creationId xmlns:p14="http://schemas.microsoft.com/office/powerpoint/2010/main" val="249583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sz="half" idx="1"/>
          </p:nvPr>
        </p:nvSpPr>
        <p:spPr/>
        <p:txBody>
          <a:bodyPr vert="horz" lIns="91440" tIns="45720" rIns="91440" bIns="45720" rtlCol="0" anchor="t">
            <a:normAutofit/>
          </a:bodyPr>
          <a:lstStyle/>
          <a:p>
            <a:pPr marL="514350" indent="-514350">
              <a:buFont typeface="+mj-lt"/>
              <a:buAutoNum type="arabicPeriod"/>
            </a:pPr>
            <a:r>
              <a:rPr lang="x-none" dirty="0"/>
              <a:t>What is Intellectual Property?</a:t>
            </a:r>
          </a:p>
          <a:p>
            <a:pPr marL="514350" indent="-514350">
              <a:buFont typeface="+mj-lt"/>
              <a:buAutoNum type="arabicPeriod"/>
            </a:pPr>
            <a:r>
              <a:rPr lang="en-US" dirty="0"/>
              <a:t>Introduction to FOSS Licenses</a:t>
            </a:r>
            <a:endParaRPr lang="x-none" dirty="0"/>
          </a:p>
          <a:p>
            <a:pPr marL="514350" indent="-514350">
              <a:buFont typeface="+mj-lt"/>
              <a:buAutoNum type="arabicPeriod"/>
            </a:pPr>
            <a:r>
              <a:rPr lang="x-none" dirty="0"/>
              <a:t>Introduction to FOSS Compliance</a:t>
            </a:r>
          </a:p>
          <a:p>
            <a:pPr marL="514350" indent="-514350">
              <a:buFont typeface="+mj-lt"/>
              <a:buAutoNum type="arabicPeriod"/>
            </a:pPr>
            <a:r>
              <a:rPr lang="en-US" dirty="0"/>
              <a:t>Key Software Concepts for FOSS</a:t>
            </a:r>
            <a:r>
              <a:rPr lang="x-none" dirty="0"/>
              <a:t> Review</a:t>
            </a:r>
          </a:p>
        </p:txBody>
      </p:sp>
      <p:sp>
        <p:nvSpPr>
          <p:cNvPr id="4" name="Content Placeholder 3"/>
          <p:cNvSpPr>
            <a:spLocks noGrp="1"/>
          </p:cNvSpPr>
          <p:nvPr>
            <p:ph sz="half" idx="2"/>
          </p:nvPr>
        </p:nvSpPr>
        <p:spPr/>
        <p:txBody>
          <a:bodyPr vert="horz" lIns="91440" tIns="45720" rIns="91440" bIns="45720" rtlCol="0" anchor="t">
            <a:normAutofit/>
          </a:bodyPr>
          <a:lstStyle/>
          <a:p>
            <a:pPr marL="514350" indent="-514350">
              <a:buFont typeface="+mj-lt"/>
              <a:buAutoNum type="arabicPeriod" startAt="5"/>
            </a:pPr>
            <a:r>
              <a:rPr lang="en-US" dirty="0"/>
              <a:t>Running a FOSS Review</a:t>
            </a:r>
          </a:p>
          <a:p>
            <a:pPr marL="514350" indent="-514350">
              <a:buFont typeface="+mj-lt"/>
              <a:buAutoNum type="arabicPeriod" startAt="5"/>
            </a:pPr>
            <a:r>
              <a:rPr lang="x-none" dirty="0"/>
              <a:t>End to End Compliance Management (Example Process)</a:t>
            </a:r>
          </a:p>
          <a:p>
            <a:pPr marL="514350" indent="-514350">
              <a:buFont typeface="+mj-lt"/>
              <a:buAutoNum type="arabicPeriod" startAt="5"/>
            </a:pPr>
            <a:r>
              <a:rPr lang="en-US" dirty="0"/>
              <a:t>Avoiding Compliance </a:t>
            </a:r>
            <a:r>
              <a:rPr lang="en-US" dirty="0" smtClean="0"/>
              <a:t>Pitfalls</a:t>
            </a:r>
            <a:endParaRPr lang="x-none" dirty="0"/>
          </a:p>
        </p:txBody>
      </p:sp>
    </p:spTree>
    <p:extLst>
      <p:ext uri="{BB962C8B-B14F-4D97-AF65-F5344CB8AC3E}">
        <p14:creationId xmlns:p14="http://schemas.microsoft.com/office/powerpoint/2010/main" val="316582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Check Your Understanding</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r>
              <a:rPr lang="en-US" dirty="0">
                <a:latin typeface="Calibri" charset="0"/>
                <a:ea typeface="ＭＳ Ｐゴシック" charset="0"/>
              </a:rPr>
              <a:t>What is a FOSS license?</a:t>
            </a:r>
          </a:p>
          <a:p>
            <a:r>
              <a:rPr lang="en-US" dirty="0">
                <a:latin typeface="Calibri" charset="0"/>
                <a:ea typeface="ＭＳ Ｐゴシック" charset="0"/>
              </a:rPr>
              <a:t>What are typical obligations of a permissive FOSS license?</a:t>
            </a:r>
          </a:p>
          <a:p>
            <a:r>
              <a:rPr lang="en-US" dirty="0">
                <a:latin typeface="Calibri" charset="0"/>
                <a:ea typeface="ＭＳ Ｐゴシック" charset="0"/>
              </a:rPr>
              <a:t>Name some permissive FOSS licenses.</a:t>
            </a:r>
          </a:p>
          <a:p>
            <a:r>
              <a:rPr lang="en-US" dirty="0">
                <a:latin typeface="Calibri" charset="0"/>
                <a:ea typeface="ＭＳ Ｐゴシック" charset="0"/>
              </a:rPr>
              <a:t>What does license reciprocity mean?</a:t>
            </a:r>
          </a:p>
          <a:p>
            <a:r>
              <a:rPr lang="en-US" dirty="0">
                <a:latin typeface="Calibri" charset="0"/>
                <a:ea typeface="ＭＳ Ｐゴシック" charset="0"/>
              </a:rPr>
              <a:t>Name some copyleft-style licenses.</a:t>
            </a:r>
          </a:p>
          <a:p>
            <a:r>
              <a:rPr lang="en-US">
                <a:latin typeface="Calibri" charset="0"/>
                <a:ea typeface="ＭＳ Ｐゴシック" charset="0"/>
              </a:rPr>
              <a:t>Are Freeware and Shareware software considered FOSS?</a:t>
            </a:r>
            <a:endParaRPr lang="en-US" dirty="0">
              <a:latin typeface="Calibri" charset="0"/>
              <a:ea typeface="ＭＳ Ｐゴシック" charset="0"/>
            </a:endParaRPr>
          </a:p>
          <a:p>
            <a:r>
              <a:rPr lang="en-US" dirty="0">
                <a:latin typeface="Calibri" charset="0"/>
                <a:ea typeface="ＭＳ Ｐゴシック" charset="0"/>
              </a:rPr>
              <a:t>What is a multi-license?</a:t>
            </a:r>
          </a:p>
        </p:txBody>
      </p:sp>
    </p:spTree>
    <p:extLst>
      <p:ext uri="{BB962C8B-B14F-4D97-AF65-F5344CB8AC3E}">
        <p14:creationId xmlns:p14="http://schemas.microsoft.com/office/powerpoint/2010/main" val="2802454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3</a:t>
            </a:r>
          </a:p>
        </p:txBody>
      </p:sp>
      <p:sp>
        <p:nvSpPr>
          <p:cNvPr id="2" name="Text Placeholder 1"/>
          <p:cNvSpPr>
            <a:spLocks noGrp="1"/>
          </p:cNvSpPr>
          <p:nvPr>
            <p:ph type="body" idx="1"/>
          </p:nvPr>
        </p:nvSpPr>
        <p:spPr/>
        <p:txBody>
          <a:bodyPr/>
          <a:lstStyle/>
          <a:p>
            <a:r>
              <a:rPr lang="en-US" dirty="0"/>
              <a:t>Introduction to FOSS Compliance</a:t>
            </a:r>
            <a:endParaRPr lang="en-US" dirty="0">
              <a:solidFill>
                <a:schemeClr val="tx1"/>
              </a:solidFill>
            </a:endParaRPr>
          </a:p>
        </p:txBody>
      </p:sp>
    </p:spTree>
    <p:extLst>
      <p:ext uri="{BB962C8B-B14F-4D97-AF65-F5344CB8AC3E}">
        <p14:creationId xmlns:p14="http://schemas.microsoft.com/office/powerpoint/2010/main" val="288853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Goals</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Arial"/>
              <a:buChar char="•"/>
            </a:pPr>
            <a:r>
              <a:rPr lang="en-US" b="1" dirty="0">
                <a:latin typeface="Calibri" charset="0"/>
                <a:ea typeface="ＭＳ Ｐゴシック" charset="0"/>
              </a:rPr>
              <a:t>Know your obligations (detect and track use of FOSS). </a:t>
            </a:r>
            <a:r>
              <a:rPr lang="en-US" dirty="0">
                <a:latin typeface="Calibri" charset="0"/>
                <a:ea typeface="ＭＳ Ｐゴシック" charset="0"/>
              </a:rPr>
              <a:t>You should have a process for identifying, tracking and archiving a list of all FOSS components (and their respective identified licenses) from which your software is comprised.</a:t>
            </a:r>
          </a:p>
          <a:p>
            <a:pPr>
              <a:buFont typeface="Arial"/>
              <a:buChar char="•"/>
            </a:pPr>
            <a:endParaRPr lang="en-US" dirty="0">
              <a:latin typeface="Calibri" charset="0"/>
              <a:ea typeface="ＭＳ Ｐゴシック" charset="0"/>
            </a:endParaRPr>
          </a:p>
          <a:p>
            <a:pPr>
              <a:buFont typeface="Arial"/>
              <a:buChar char="•"/>
            </a:pPr>
            <a:r>
              <a:rPr lang="en-US" b="1" dirty="0">
                <a:latin typeface="Calibri" charset="0"/>
                <a:ea typeface="ＭＳ Ｐゴシック" charset="0"/>
              </a:rPr>
              <a:t>Satisfy all the license obligations for the FOSS that is used. </a:t>
            </a:r>
            <a:r>
              <a:rPr lang="en-US" dirty="0">
                <a:latin typeface="Calibri" charset="0"/>
                <a:ea typeface="ＭＳ Ｐゴシック" charset="0"/>
              </a:rPr>
              <a:t>Your program should identify and handle typical FOSS use cases that result from your organization’s business practices.</a:t>
            </a:r>
          </a:p>
          <a:p>
            <a:pPr>
              <a:buFont typeface="Arial"/>
              <a:buChar char="•"/>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413504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Compliance Obligations Must Be Satisfied?</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Depending on the license(s) involved, obligations could consist of:</a:t>
            </a:r>
          </a:p>
          <a:p>
            <a:pPr>
              <a:buFont typeface="Arial"/>
              <a:buChar char="•"/>
            </a:pPr>
            <a:r>
              <a:rPr lang="en-US" b="1" dirty="0">
                <a:latin typeface="Calibri" charset="0"/>
                <a:ea typeface="ＭＳ Ｐゴシック" charset="0"/>
              </a:rPr>
              <a:t>Attribution and Notices.</a:t>
            </a:r>
            <a:r>
              <a:rPr lang="en-US" dirty="0">
                <a:latin typeface="Calibri" charset="0"/>
                <a:ea typeface="ＭＳ Ｐゴシック" charset="0"/>
              </a:rPr>
              <a:t> Inclusion of copyright and license text in the source code and/or product documentation or user interface, so that downstream users know the origin of the software and their rights under the licenses </a:t>
            </a:r>
          </a:p>
          <a:p>
            <a:pPr>
              <a:buFont typeface="Arial"/>
              <a:buChar char="•"/>
            </a:pPr>
            <a:r>
              <a:rPr lang="en-US" b="1" dirty="0">
                <a:latin typeface="Calibri" charset="0"/>
                <a:ea typeface="ＭＳ Ｐゴシック" charset="0"/>
              </a:rPr>
              <a:t>Source code availability. </a:t>
            </a:r>
            <a:r>
              <a:rPr lang="en-US" dirty="0">
                <a:latin typeface="Calibri" charset="0"/>
                <a:ea typeface="ＭＳ Ｐゴシック" charset="0"/>
              </a:rPr>
              <a:t>Providing source code for original work, for combined work or modifications, as well as build scripts (scripts that control the build process)</a:t>
            </a:r>
          </a:p>
          <a:p>
            <a:pPr marL="0" indent="0">
              <a:buNone/>
            </a:pPr>
            <a:endParaRPr lang="en-US" dirty="0">
              <a:latin typeface="Calibri" charset="0"/>
              <a:ea typeface="ＭＳ Ｐゴシック" charset="0"/>
            </a:endParaRPr>
          </a:p>
          <a:p>
            <a:pPr marL="0" indent="0">
              <a:buNone/>
            </a:pPr>
            <a:r>
              <a:rPr lang="en-US" dirty="0">
                <a:latin typeface="Calibri" charset="0"/>
                <a:ea typeface="ＭＳ Ｐゴシック" charset="0"/>
              </a:rPr>
              <a:t>These obligations may trigger upon key events, such as:</a:t>
            </a:r>
          </a:p>
          <a:p>
            <a:pPr>
              <a:buFont typeface="Arial"/>
              <a:buChar char="•"/>
            </a:pPr>
            <a:r>
              <a:rPr lang="en-US" dirty="0">
                <a:latin typeface="Calibri" charset="0"/>
                <a:ea typeface="ＭＳ Ｐゴシック" charset="0"/>
              </a:rPr>
              <a:t>External distribution </a:t>
            </a:r>
          </a:p>
          <a:p>
            <a:pPr>
              <a:buFont typeface="Arial"/>
              <a:buChar char="•"/>
            </a:pPr>
            <a:r>
              <a:rPr lang="en-US" dirty="0">
                <a:latin typeface="Calibri" charset="0"/>
                <a:ea typeface="ＭＳ Ｐゴシック" charset="0"/>
              </a:rPr>
              <a:t>Whether you have made modifications</a:t>
            </a:r>
          </a:p>
        </p:txBody>
      </p:sp>
    </p:spTree>
    <p:extLst>
      <p:ext uri="{BB962C8B-B14F-4D97-AF65-F5344CB8AC3E}">
        <p14:creationId xmlns:p14="http://schemas.microsoft.com/office/powerpoint/2010/main" val="3602343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FOSS Conditions &amp; Restrictions</a:t>
            </a:r>
          </a:p>
        </p:txBody>
      </p:sp>
      <p:sp>
        <p:nvSpPr>
          <p:cNvPr id="3" name="Content Placeholder 2"/>
          <p:cNvSpPr>
            <a:spLocks noGrp="1"/>
          </p:cNvSpPr>
          <p:nvPr>
            <p:ph idx="1"/>
          </p:nvPr>
        </p:nvSpPr>
        <p:spPr>
          <a:xfrm>
            <a:off x="838200" y="1479213"/>
            <a:ext cx="10515600" cy="5451213"/>
          </a:xfrm>
        </p:spPr>
        <p:txBody>
          <a:bodyPr vert="horz" lIns="91440" tIns="45720" rIns="91440" bIns="45720" rtlCol="0" anchor="t">
            <a:normAutofit/>
          </a:bodyPr>
          <a:lstStyle/>
          <a:p>
            <a:pPr marL="0" indent="0">
              <a:buNone/>
            </a:pPr>
            <a:r>
              <a:rPr lang="en-US" dirty="0">
                <a:solidFill>
                  <a:srgbClr val="292934"/>
                </a:solidFill>
              </a:rPr>
              <a:t>Depending on the FOSS license used, you may need to comply with one or more of the following types of conditions and restrictions:</a:t>
            </a:r>
            <a:endParaRPr lang="en-US" dirty="0"/>
          </a:p>
          <a:p>
            <a:r>
              <a:rPr lang="en-US" dirty="0">
                <a:solidFill>
                  <a:srgbClr val="292934"/>
                </a:solidFill>
              </a:rPr>
              <a:t>Retain copyright (and other) notices</a:t>
            </a:r>
            <a:endParaRPr lang="en-US" dirty="0"/>
          </a:p>
          <a:p>
            <a:r>
              <a:rPr lang="en-US" dirty="0">
                <a:solidFill>
                  <a:srgbClr val="292934"/>
                </a:solidFill>
              </a:rPr>
              <a:t>Provide a copy of the license</a:t>
            </a:r>
            <a:endParaRPr lang="en-US" dirty="0"/>
          </a:p>
          <a:p>
            <a:r>
              <a:rPr lang="en-US" dirty="0">
                <a:solidFill>
                  <a:srgbClr val="292934"/>
                </a:solidFill>
              </a:rPr>
              <a:t>Provide notice of modifications</a:t>
            </a:r>
            <a:endParaRPr lang="en-US" dirty="0"/>
          </a:p>
          <a:p>
            <a:r>
              <a:rPr lang="en-US" dirty="0">
                <a:solidFill>
                  <a:srgbClr val="292934"/>
                </a:solidFill>
              </a:rPr>
              <a:t>Modified versions must have a different name to avoid confusion</a:t>
            </a:r>
            <a:endParaRPr lang="en-US" dirty="0"/>
          </a:p>
          <a:p>
            <a:r>
              <a:rPr lang="en-US" dirty="0">
                <a:solidFill>
                  <a:srgbClr val="292934"/>
                </a:solidFill>
              </a:rPr>
              <a:t>Provide access to source code (whether you modified it or not)</a:t>
            </a:r>
            <a:endParaRPr lang="en-US" dirty="0"/>
          </a:p>
          <a:p>
            <a:r>
              <a:rPr lang="en-US" dirty="0">
                <a:solidFill>
                  <a:srgbClr val="292934"/>
                </a:solidFill>
              </a:rPr>
              <a:t>Maintain modified versions (derivative works) under the same license</a:t>
            </a:r>
            <a:endParaRPr lang="en-US" dirty="0"/>
          </a:p>
          <a:p>
            <a:r>
              <a:rPr lang="en-US" dirty="0"/>
              <a:t>Provide attribution</a:t>
            </a:r>
          </a:p>
          <a:p>
            <a:r>
              <a:rPr lang="en-US" dirty="0"/>
              <a:t>Do not use the project or copyright holder name or trademark </a:t>
            </a:r>
          </a:p>
          <a:p>
            <a:r>
              <a:rPr lang="en-US" dirty="0"/>
              <a:t>Do not restrict others of the rights granted under the original license</a:t>
            </a:r>
          </a:p>
          <a:p>
            <a:r>
              <a:rPr lang="en-US" dirty="0"/>
              <a:t>Termination clauses (if you breach, you lose license)</a:t>
            </a:r>
          </a:p>
          <a:p>
            <a:endParaRPr lang="en-US" dirty="0"/>
          </a:p>
        </p:txBody>
      </p:sp>
    </p:spTree>
    <p:extLst>
      <p:ext uri="{BB962C8B-B14F-4D97-AF65-F5344CB8AC3E}">
        <p14:creationId xmlns:p14="http://schemas.microsoft.com/office/powerpoint/2010/main" val="1624423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a typeface="ＭＳ Ｐゴシック" charset="0"/>
                <a:cs typeface="ＭＳ Ｐゴシック" charset="0"/>
              </a:rPr>
              <a:t>FOSS Compliance Triggers: Distribution</a:t>
            </a:r>
            <a:endParaRPr lang="en-US" dirty="0"/>
          </a:p>
        </p:txBody>
      </p:sp>
      <p:sp>
        <p:nvSpPr>
          <p:cNvPr id="3" name="Content Placeholder 2"/>
          <p:cNvSpPr>
            <a:spLocks noGrp="1"/>
          </p:cNvSpPr>
          <p:nvPr>
            <p:ph idx="1"/>
          </p:nvPr>
        </p:nvSpPr>
        <p:spPr>
          <a:xfrm>
            <a:off x="838200" y="1564977"/>
            <a:ext cx="10515600" cy="4887348"/>
          </a:xfrm>
        </p:spPr>
        <p:txBody>
          <a:bodyPr vert="horz" lIns="91440" tIns="45720" rIns="91440" bIns="45720" rtlCol="0" anchor="t">
            <a:normAutofit/>
          </a:bodyPr>
          <a:lstStyle/>
          <a:p>
            <a:r>
              <a:rPr lang="en-US" dirty="0"/>
              <a:t>Dissemination of material to an outside entity </a:t>
            </a:r>
          </a:p>
          <a:p>
            <a:pPr lvl="1"/>
            <a:r>
              <a:rPr lang="en-US" dirty="0"/>
              <a:t>Applications downloaded to a user’s machine or mobile device</a:t>
            </a:r>
          </a:p>
          <a:p>
            <a:pPr lvl="1"/>
            <a:r>
              <a:rPr lang="en-US" dirty="0" err="1"/>
              <a:t>Javascript</a:t>
            </a:r>
            <a:r>
              <a:rPr lang="en-US" dirty="0"/>
              <a:t>, web client, or other code that is downloaded to the user’s machine </a:t>
            </a:r>
          </a:p>
          <a:p>
            <a:r>
              <a:rPr lang="en-US" dirty="0"/>
              <a:t>For some FOSS licenses, access via a computer network can be a “trigger event.” The trigger is</a:t>
            </a:r>
            <a:r>
              <a:rPr lang="en-US" dirty="0">
                <a:latin typeface="Arial" charset="0"/>
              </a:rPr>
              <a:t>"users interacting with it remotely through a computer network."</a:t>
            </a:r>
          </a:p>
          <a:p>
            <a:pPr lvl="1"/>
            <a:r>
              <a:rPr lang="en-US" dirty="0"/>
              <a:t>Some licenses define the trigger event to include permitting access to software running on a server (e.g., all versions of the </a:t>
            </a:r>
            <a:r>
              <a:rPr lang="en-US" dirty="0" err="1"/>
              <a:t>Affero</a:t>
            </a:r>
            <a:r>
              <a:rPr lang="en-US" dirty="0"/>
              <a:t> GPL if the software is modified)</a:t>
            </a:r>
          </a:p>
        </p:txBody>
      </p:sp>
    </p:spTree>
    <p:extLst>
      <p:ext uri="{BB962C8B-B14F-4D97-AF65-F5344CB8AC3E}">
        <p14:creationId xmlns:p14="http://schemas.microsoft.com/office/powerpoint/2010/main" val="4122494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a typeface="ＭＳ Ｐゴシック" charset="0"/>
                <a:cs typeface="ＭＳ Ｐゴシック" charset="0"/>
              </a:rPr>
              <a:t>FOSS Compliance Triggers: Modification</a:t>
            </a:r>
            <a:endParaRPr lang="en-US" dirty="0"/>
          </a:p>
        </p:txBody>
      </p:sp>
      <p:sp>
        <p:nvSpPr>
          <p:cNvPr id="2" name="Content Placeholder 1"/>
          <p:cNvSpPr>
            <a:spLocks noGrp="1"/>
          </p:cNvSpPr>
          <p:nvPr>
            <p:ph idx="1"/>
          </p:nvPr>
        </p:nvSpPr>
        <p:spPr/>
        <p:txBody>
          <a:bodyPr vert="horz" lIns="91440" tIns="45720" rIns="91440" bIns="45720" rtlCol="0" anchor="t">
            <a:normAutofit/>
          </a:bodyPr>
          <a:lstStyle/>
          <a:p>
            <a:r>
              <a:rPr lang="en-US" dirty="0"/>
              <a:t>Changes to the existing program (e.g., additions, deletions of code in a file, combining components together)</a:t>
            </a:r>
          </a:p>
          <a:p>
            <a:r>
              <a:rPr lang="en-US" dirty="0">
                <a:latin typeface="Arial" charset="0"/>
              </a:rPr>
              <a:t>Modifications may constitute a derivative work, and FOSS </a:t>
            </a:r>
            <a:r>
              <a:rPr lang="en-US" dirty="0"/>
              <a:t>authors may limit or place obligations on modifications</a:t>
            </a:r>
          </a:p>
          <a:p>
            <a:r>
              <a:rPr lang="en-US" dirty="0"/>
              <a:t>Modifications may trigger FOSS obligations, such as:</a:t>
            </a:r>
          </a:p>
          <a:p>
            <a:pPr lvl="1"/>
            <a:r>
              <a:rPr lang="en-US" dirty="0"/>
              <a:t>Notice of modification</a:t>
            </a:r>
          </a:p>
          <a:p>
            <a:pPr lvl="1"/>
            <a:r>
              <a:rPr lang="en-US" dirty="0"/>
              <a:t>Providing accompanying source code</a:t>
            </a:r>
          </a:p>
        </p:txBody>
      </p:sp>
    </p:spTree>
    <p:extLst>
      <p:ext uri="{BB962C8B-B14F-4D97-AF65-F5344CB8AC3E}">
        <p14:creationId xmlns:p14="http://schemas.microsoft.com/office/powerpoint/2010/main" val="1571992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Program</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Organizations who have been successful at FOSS compliance have created their own</a:t>
            </a:r>
            <a:r>
              <a:rPr lang="en-US" i="1" dirty="0">
                <a:latin typeface="Calibri" charset="0"/>
                <a:ea typeface="ＭＳ Ｐゴシック" charset="0"/>
              </a:rPr>
              <a:t> FOSS Compliance Programs</a:t>
            </a:r>
            <a:r>
              <a:rPr lang="en-US" dirty="0">
                <a:latin typeface="Calibri" charset="0"/>
                <a:ea typeface="ＭＳ Ｐゴシック" charset="0"/>
              </a:rPr>
              <a:t> (consisting of policies, processes, training and tools) to:</a:t>
            </a:r>
          </a:p>
          <a:p>
            <a:pPr marL="457200" indent="-457200">
              <a:buFont typeface="+mj-lt"/>
              <a:buAutoNum type="arabicPeriod"/>
            </a:pPr>
            <a:r>
              <a:rPr lang="en-US" dirty="0">
                <a:latin typeface="Calibri" charset="0"/>
                <a:ea typeface="ＭＳ Ｐゴシック" charset="0"/>
              </a:rPr>
              <a:t>Facilitate effective usage of FOSS in commercial products</a:t>
            </a:r>
          </a:p>
          <a:p>
            <a:pPr marL="457200" indent="-457200">
              <a:buFont typeface="+mj-lt"/>
              <a:buAutoNum type="arabicPeriod"/>
            </a:pPr>
            <a:r>
              <a:rPr lang="en-US" dirty="0">
                <a:latin typeface="Calibri" charset="0"/>
                <a:ea typeface="ＭＳ Ｐゴシック" charset="0"/>
              </a:rPr>
              <a:t>Respect FOSS developer rights and comply with license obligations</a:t>
            </a:r>
          </a:p>
          <a:p>
            <a:pPr marL="457200" indent="-457200">
              <a:buFont typeface="+mj-lt"/>
              <a:buAutoNum type="arabicPeriod"/>
            </a:pPr>
            <a:r>
              <a:rPr lang="en-US" dirty="0">
                <a:latin typeface="Calibri" charset="0"/>
                <a:ea typeface="ＭＳ Ｐゴシック" charset="0"/>
              </a:rPr>
              <a:t>Contribute and participate in open communities</a:t>
            </a:r>
          </a:p>
        </p:txBody>
      </p:sp>
    </p:spTree>
    <p:extLst>
      <p:ext uri="{BB962C8B-B14F-4D97-AF65-F5344CB8AC3E}">
        <p14:creationId xmlns:p14="http://schemas.microsoft.com/office/powerpoint/2010/main" val="4024738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Implementing Compliance Practices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Prepare business processes and sufficient staff to handle:</a:t>
            </a:r>
          </a:p>
          <a:p>
            <a:pPr>
              <a:buFont typeface="Arial"/>
              <a:buChar char="•"/>
            </a:pPr>
            <a:r>
              <a:rPr lang="en-US" dirty="0">
                <a:latin typeface="Calibri" charset="0"/>
                <a:ea typeface="ＭＳ Ｐゴシック" charset="0"/>
              </a:rPr>
              <a:t>Identification of the origin and license of FOSS software</a:t>
            </a:r>
          </a:p>
          <a:p>
            <a:pPr>
              <a:buFont typeface="Arial"/>
              <a:buChar char="•"/>
            </a:pPr>
            <a:r>
              <a:rPr lang="en-US" dirty="0">
                <a:latin typeface="Calibri" charset="0"/>
                <a:ea typeface="ＭＳ Ｐゴシック" charset="0"/>
              </a:rPr>
              <a:t>Tracking FOSS software within the development process</a:t>
            </a:r>
          </a:p>
          <a:p>
            <a:pPr>
              <a:buFont typeface="Arial"/>
              <a:buChar char="•"/>
            </a:pPr>
            <a:r>
              <a:rPr lang="en-US" dirty="0">
                <a:latin typeface="Calibri" charset="0"/>
                <a:ea typeface="ＭＳ Ｐゴシック" charset="0"/>
              </a:rPr>
              <a:t>Performing FOSS review and identifying license obligations</a:t>
            </a:r>
          </a:p>
          <a:p>
            <a:pPr>
              <a:buFont typeface="Arial"/>
              <a:buChar char="•"/>
            </a:pPr>
            <a:r>
              <a:rPr lang="en-US" dirty="0">
                <a:latin typeface="Calibri" charset="0"/>
                <a:ea typeface="ＭＳ Ｐゴシック" charset="0"/>
              </a:rPr>
              <a:t>Fulfillment of license obligations when product ships </a:t>
            </a:r>
          </a:p>
          <a:p>
            <a:pPr>
              <a:buFont typeface="Arial"/>
              <a:buChar char="•"/>
            </a:pPr>
            <a:r>
              <a:rPr lang="en-US">
                <a:latin typeface="Calibri" charset="0"/>
                <a:ea typeface="ＭＳ Ｐゴシック" charset="0"/>
              </a:rPr>
              <a:t>Oversight for FOSS Compliance Program, creation of policy, and compliance decisions</a:t>
            </a:r>
            <a:endParaRPr lang="en-US" dirty="0">
              <a:latin typeface="Calibri" charset="0"/>
              <a:ea typeface="ＭＳ Ｐゴシック" charset="0"/>
            </a:endParaRPr>
          </a:p>
          <a:p>
            <a:pPr>
              <a:buFont typeface="Arial"/>
              <a:buChar char="•"/>
            </a:pPr>
            <a:r>
              <a:rPr lang="en-US" dirty="0">
                <a:latin typeface="Calibri" charset="0"/>
                <a:ea typeface="ＭＳ Ｐゴシック" charset="0"/>
              </a:rPr>
              <a:t>Training</a:t>
            </a:r>
          </a:p>
        </p:txBody>
      </p:sp>
    </p:spTree>
    <p:extLst>
      <p:ext uri="{BB962C8B-B14F-4D97-AF65-F5344CB8AC3E}">
        <p14:creationId xmlns:p14="http://schemas.microsoft.com/office/powerpoint/2010/main" val="682986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Compliance Benefits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Benefits of a robust FOSS Compliance program include:</a:t>
            </a:r>
          </a:p>
          <a:p>
            <a:pPr>
              <a:lnSpc>
                <a:spcPct val="130000"/>
              </a:lnSpc>
              <a:buFont typeface="Arial"/>
              <a:buChar char="•"/>
            </a:pPr>
            <a:r>
              <a:rPr lang="en-US" dirty="0">
                <a:latin typeface="Calibri" charset="0"/>
                <a:ea typeface="ＭＳ Ｐゴシック" charset="0"/>
              </a:rPr>
              <a:t>Increased understanding of the benefits of FOSS and how it impacts your organization</a:t>
            </a:r>
          </a:p>
          <a:p>
            <a:pPr>
              <a:lnSpc>
                <a:spcPct val="130000"/>
              </a:lnSpc>
              <a:buFont typeface="Arial"/>
              <a:buChar char="•"/>
            </a:pPr>
            <a:r>
              <a:rPr lang="en-US" dirty="0">
                <a:latin typeface="Calibri" charset="0"/>
                <a:ea typeface="ＭＳ Ｐゴシック" charset="0"/>
              </a:rPr>
              <a:t>Increased understanding of the costs and risks associated with using FOSS </a:t>
            </a:r>
          </a:p>
          <a:p>
            <a:pPr>
              <a:lnSpc>
                <a:spcPct val="130000"/>
              </a:lnSpc>
              <a:buFont typeface="Arial"/>
              <a:buChar char="•"/>
            </a:pPr>
            <a:r>
              <a:rPr lang="en-US" dirty="0">
                <a:latin typeface="Calibri" charset="0"/>
                <a:ea typeface="ＭＳ Ｐゴシック" charset="0"/>
              </a:rPr>
              <a:t>Better relations with the FOSS community and FOSS organizations</a:t>
            </a:r>
          </a:p>
          <a:p>
            <a:pPr>
              <a:lnSpc>
                <a:spcPct val="130000"/>
              </a:lnSpc>
              <a:buFont typeface="Arial"/>
              <a:buChar char="•"/>
            </a:pPr>
            <a:r>
              <a:rPr lang="en-US" dirty="0">
                <a:latin typeface="Calibri" charset="0"/>
                <a:ea typeface="ＭＳ Ｐゴシック" charset="0"/>
              </a:rPr>
              <a:t>Increased knowledge of available FOSS solutions </a:t>
            </a:r>
          </a:p>
        </p:txBody>
      </p:sp>
    </p:spTree>
    <p:extLst>
      <p:ext uri="{BB962C8B-B14F-4D97-AF65-F5344CB8AC3E}">
        <p14:creationId xmlns:p14="http://schemas.microsoft.com/office/powerpoint/2010/main" val="187223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1</a:t>
            </a:r>
          </a:p>
        </p:txBody>
      </p:sp>
      <p:sp>
        <p:nvSpPr>
          <p:cNvPr id="3" name="Text Placeholder 2"/>
          <p:cNvSpPr>
            <a:spLocks noGrp="1"/>
          </p:cNvSpPr>
          <p:nvPr>
            <p:ph type="body" idx="1"/>
          </p:nvPr>
        </p:nvSpPr>
        <p:spPr/>
        <p:txBody>
          <a:bodyPr/>
          <a:lstStyle/>
          <a:p>
            <a:r>
              <a:rPr lang="en-US" dirty="0"/>
              <a:t>What is Intellectual Property?</a:t>
            </a:r>
          </a:p>
        </p:txBody>
      </p:sp>
    </p:spTree>
    <p:extLst>
      <p:ext uri="{BB962C8B-B14F-4D97-AF65-F5344CB8AC3E}">
        <p14:creationId xmlns:p14="http://schemas.microsoft.com/office/powerpoint/2010/main" val="1477050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a:lnSpc>
                <a:spcPct val="130000"/>
              </a:lnSpc>
            </a:pPr>
            <a:r>
              <a:rPr lang="x-none" dirty="0">
                <a:latin typeface="Calibri"/>
                <a:ea typeface="ＭＳ Ｐゴシック" charset="0"/>
              </a:rPr>
              <a:t>What does FOSS compliance mean?</a:t>
            </a:r>
            <a:endParaRPr lang="en-US" dirty="0">
              <a:latin typeface="Calibri"/>
              <a:ea typeface="ＭＳ Ｐゴシック" charset="0"/>
            </a:endParaRPr>
          </a:p>
          <a:p>
            <a:pPr>
              <a:lnSpc>
                <a:spcPct val="130000"/>
              </a:lnSpc>
            </a:pPr>
            <a:r>
              <a:rPr lang="x-none" dirty="0">
                <a:latin typeface="Calibri"/>
                <a:ea typeface="ＭＳ Ｐゴシック" charset="0"/>
              </a:rPr>
              <a:t>What are two main goals of a FOSS Compliance Program?</a:t>
            </a:r>
          </a:p>
          <a:p>
            <a:pPr>
              <a:lnSpc>
                <a:spcPct val="130000"/>
              </a:lnSpc>
            </a:pPr>
            <a:r>
              <a:rPr lang="x-none" dirty="0">
                <a:latin typeface="Calibri"/>
                <a:ea typeface="ＭＳ Ｐゴシック" charset="0"/>
              </a:rPr>
              <a:t>List and describe important business practices of a FOSS Compliance Program.</a:t>
            </a:r>
          </a:p>
          <a:p>
            <a:pPr>
              <a:lnSpc>
                <a:spcPct val="130000"/>
              </a:lnSpc>
            </a:pPr>
            <a:r>
              <a:rPr lang="x-none" dirty="0">
                <a:latin typeface="Calibri"/>
                <a:ea typeface="ＭＳ Ｐゴシック" charset="0"/>
              </a:rPr>
              <a:t>What are some benefits of a FOSS Compliance Program?</a:t>
            </a:r>
          </a:p>
          <a:p>
            <a:pPr marL="0" indent="0">
              <a:lnSpc>
                <a:spcPct val="130000"/>
              </a:lnSpc>
              <a:buNone/>
            </a:pPr>
            <a:endParaRPr lang="en-US" dirty="0">
              <a:latin typeface="Calibri"/>
              <a:ea typeface="ＭＳ Ｐゴシック" charset="0"/>
            </a:endParaRPr>
          </a:p>
        </p:txBody>
      </p:sp>
    </p:spTree>
    <p:extLst>
      <p:ext uri="{BB962C8B-B14F-4D97-AF65-F5344CB8AC3E}">
        <p14:creationId xmlns:p14="http://schemas.microsoft.com/office/powerpoint/2010/main" val="2857488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4</a:t>
            </a:r>
          </a:p>
        </p:txBody>
      </p:sp>
      <p:sp>
        <p:nvSpPr>
          <p:cNvPr id="5" name="Text Placeholder 4"/>
          <p:cNvSpPr>
            <a:spLocks noGrp="1"/>
          </p:cNvSpPr>
          <p:nvPr>
            <p:ph type="body" idx="1"/>
          </p:nvPr>
        </p:nvSpPr>
        <p:spPr/>
        <p:txBody>
          <a:bodyPr vert="horz" lIns="91440" tIns="45720" rIns="91440" bIns="45720" rtlCol="0" anchor="t">
            <a:normAutofit/>
          </a:bodyPr>
          <a:lstStyle/>
          <a:p>
            <a:r>
              <a:rPr lang="en-US" dirty="0"/>
              <a:t>Key Software Concepts for FOSS Review</a:t>
            </a:r>
            <a:endParaRPr lang="en-US" dirty="0">
              <a:solidFill>
                <a:schemeClr val="tx1"/>
              </a:solidFill>
            </a:endParaRPr>
          </a:p>
        </p:txBody>
      </p:sp>
    </p:spTree>
    <p:extLst>
      <p:ext uri="{BB962C8B-B14F-4D97-AF65-F5344CB8AC3E}">
        <p14:creationId xmlns:p14="http://schemas.microsoft.com/office/powerpoint/2010/main" val="4419607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information do you need to gather?</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When analyzing FOSS usage, collect information about the identity of the FOSS component, its origin, and how the FOSS component will be used. This may include:</a:t>
            </a:r>
          </a:p>
        </p:txBody>
      </p:sp>
      <p:sp>
        <p:nvSpPr>
          <p:cNvPr id="4" name="Content Placeholder 2"/>
          <p:cNvSpPr txBox="1">
            <a:spLocks/>
          </p:cNvSpPr>
          <p:nvPr/>
        </p:nvSpPr>
        <p:spPr>
          <a:xfrm>
            <a:off x="457199" y="2535655"/>
            <a:ext cx="11483291" cy="3832859"/>
          </a:xfrm>
          <a:prstGeom prst="rect">
            <a:avLst/>
          </a:prstGeom>
          <a:noFill/>
          <a:ln w="3175" cap="sq">
            <a:noFill/>
            <a:miter lim="800000"/>
          </a:ln>
        </p:spPr>
        <p:txBody>
          <a:bodyPr vert="horz" wrap="square" lIns="252000" tIns="180000" rIns="180000" bIns="216000" numCol="2" rtlCol="0">
            <a:normAutofit fontScale="92500" lnSpcReduction="20000"/>
          </a:bodyPr>
          <a:lstStyle>
            <a:lvl1pPr marL="271463" indent="-271463" algn="l" defTabSz="914400" rtl="0" eaLnBrk="1" latinLnBrk="0" hangingPunct="1">
              <a:lnSpc>
                <a:spcPct val="150000"/>
              </a:lnSpc>
              <a:spcBef>
                <a:spcPts val="1000"/>
              </a:spcBef>
              <a:buSzPct val="90000"/>
              <a:buFontTx/>
              <a:buBlip>
                <a:blip r:embed="rId2"/>
              </a:buBlip>
              <a:defRPr sz="1800" b="1" kern="1200">
                <a:solidFill>
                  <a:schemeClr val="tx1"/>
                </a:solidFill>
                <a:latin typeface="+mn-ea"/>
                <a:ea typeface="+mn-ea"/>
                <a:cs typeface="+mn-cs"/>
              </a:defRPr>
            </a:lvl1pPr>
            <a:lvl2pPr marL="449263" indent="-177800" algn="l" defTabSz="914400" rtl="0" eaLnBrk="1" latinLnBrk="0" hangingPunct="1">
              <a:lnSpc>
                <a:spcPct val="100000"/>
              </a:lnSpc>
              <a:spcBef>
                <a:spcPts val="500"/>
              </a:spcBef>
              <a:buSzPct val="110000"/>
              <a:buFont typeface="맑은 고딕" pitchFamily="50" charset="-127"/>
              <a:buChar char="-"/>
              <a:defRPr sz="1500" b="0" kern="1200">
                <a:solidFill>
                  <a:schemeClr val="tx1"/>
                </a:solidFill>
                <a:latin typeface="+mn-ea"/>
                <a:ea typeface="+mn-ea"/>
                <a:cs typeface="+mn-cs"/>
              </a:defRPr>
            </a:lvl2pPr>
            <a:lvl3pPr marL="719138" indent="-177800" algn="l" defTabSz="914400" rtl="0" eaLnBrk="1" latinLnBrk="0" hangingPunct="1">
              <a:lnSpc>
                <a:spcPct val="100000"/>
              </a:lnSpc>
              <a:spcBef>
                <a:spcPts val="500"/>
              </a:spcBef>
              <a:buSzPct val="110000"/>
              <a:buFont typeface="맑은 고딕" pitchFamily="50" charset="-127"/>
              <a:buChar char="∙"/>
              <a:defRPr sz="1200" b="0" kern="1200">
                <a:solidFill>
                  <a:schemeClr val="tx1"/>
                </a:solidFill>
                <a:latin typeface="+mn-ea"/>
                <a:ea typeface="+mn-ea"/>
                <a:cs typeface="+mn-cs"/>
              </a:defRPr>
            </a:lvl3pPr>
            <a:lvl4pPr marL="896938" indent="-1778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4pPr>
            <a:lvl5pPr marL="1404000" indent="-2286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Arial"/>
              <a:buChar char="•"/>
            </a:pPr>
            <a:r>
              <a:rPr lang="en-US" sz="2000" b="0" dirty="0">
                <a:latin typeface="Calibri" charset="0"/>
                <a:ea typeface="ＭＳ Ｐゴシック" charset="0"/>
              </a:rPr>
              <a:t>Package name</a:t>
            </a:r>
          </a:p>
          <a:p>
            <a:pPr>
              <a:lnSpc>
                <a:spcPct val="110000"/>
              </a:lnSpc>
              <a:buFont typeface="Arial"/>
              <a:buChar char="•"/>
            </a:pPr>
            <a:r>
              <a:rPr lang="en-US" sz="2000" b="0" dirty="0">
                <a:latin typeface="Calibri" charset="0"/>
                <a:ea typeface="ＭＳ Ｐゴシック" charset="0"/>
              </a:rPr>
              <a:t>Version</a:t>
            </a:r>
          </a:p>
          <a:p>
            <a:pPr>
              <a:lnSpc>
                <a:spcPct val="110000"/>
              </a:lnSpc>
              <a:buFont typeface="Arial"/>
              <a:buChar char="•"/>
            </a:pPr>
            <a:r>
              <a:rPr lang="en-US" sz="2000" b="0" dirty="0">
                <a:latin typeface="Calibri" charset="0"/>
                <a:ea typeface="ＭＳ Ｐゴシック" charset="0"/>
              </a:rPr>
              <a:t>Original download URL</a:t>
            </a:r>
          </a:p>
          <a:p>
            <a:pPr>
              <a:lnSpc>
                <a:spcPct val="110000"/>
              </a:lnSpc>
              <a:buFont typeface="Arial"/>
              <a:buChar char="•"/>
            </a:pPr>
            <a:r>
              <a:rPr lang="en-US" sz="2000" b="0" dirty="0">
                <a:latin typeface="Calibri" charset="0"/>
                <a:ea typeface="ＭＳ Ｐゴシック" charset="0"/>
              </a:rPr>
              <a:t>License and License URL</a:t>
            </a:r>
          </a:p>
          <a:p>
            <a:pPr>
              <a:lnSpc>
                <a:spcPct val="110000"/>
              </a:lnSpc>
              <a:buFont typeface="Arial"/>
              <a:buChar char="•"/>
            </a:pPr>
            <a:r>
              <a:rPr lang="en-US" sz="2000" b="0" dirty="0">
                <a:latin typeface="Calibri" charset="0"/>
                <a:ea typeface="ＭＳ Ｐゴシック" charset="0"/>
              </a:rPr>
              <a:t>Description</a:t>
            </a:r>
          </a:p>
          <a:p>
            <a:pPr>
              <a:lnSpc>
                <a:spcPct val="110000"/>
              </a:lnSpc>
              <a:buFont typeface="Arial"/>
              <a:buChar char="•"/>
            </a:pPr>
            <a:r>
              <a:rPr lang="en-US" sz="2000" b="0" dirty="0">
                <a:latin typeface="Calibri" charset="0"/>
                <a:ea typeface="ＭＳ Ｐゴシック" charset="0"/>
              </a:rPr>
              <a:t>Description of modifications</a:t>
            </a:r>
          </a:p>
          <a:p>
            <a:pPr>
              <a:lnSpc>
                <a:spcPct val="110000"/>
              </a:lnSpc>
              <a:buFont typeface="Arial"/>
              <a:buChar char="•"/>
            </a:pPr>
            <a:r>
              <a:rPr lang="en-US" sz="2000" b="0" dirty="0">
                <a:latin typeface="Calibri" charset="0"/>
                <a:ea typeface="ＭＳ Ｐゴシック" charset="0"/>
              </a:rPr>
              <a:t>List of dependencies</a:t>
            </a:r>
          </a:p>
          <a:p>
            <a:pPr>
              <a:lnSpc>
                <a:spcPct val="110000"/>
              </a:lnSpc>
              <a:buFont typeface="Arial"/>
              <a:buChar char="•"/>
            </a:pPr>
            <a:r>
              <a:rPr lang="en-US" sz="2000" b="0" dirty="0">
                <a:latin typeface="Calibri" charset="0"/>
                <a:ea typeface="ＭＳ Ｐゴシック" charset="0"/>
              </a:rPr>
              <a:t>Intended use in your product</a:t>
            </a:r>
          </a:p>
          <a:p>
            <a:pPr>
              <a:lnSpc>
                <a:spcPct val="110000"/>
              </a:lnSpc>
              <a:buFont typeface="Arial"/>
              <a:buChar char="•"/>
            </a:pPr>
            <a:r>
              <a:rPr lang="en-US" sz="2000" b="0" dirty="0">
                <a:latin typeface="Calibri" charset="0"/>
                <a:ea typeface="ＭＳ Ｐゴシック" charset="0"/>
              </a:rPr>
              <a:t>First product release that will include the package</a:t>
            </a:r>
          </a:p>
          <a:p>
            <a:pPr>
              <a:lnSpc>
                <a:spcPct val="110000"/>
              </a:lnSpc>
              <a:buFont typeface="Arial"/>
              <a:buChar char="•"/>
            </a:pPr>
            <a:r>
              <a:rPr lang="en-US" sz="2000" b="0" dirty="0">
                <a:latin typeface="Calibri" charset="0"/>
                <a:ea typeface="ＭＳ Ｐゴシック" charset="0"/>
              </a:rPr>
              <a:t>Availability of source code</a:t>
            </a:r>
          </a:p>
          <a:p>
            <a:pPr>
              <a:lnSpc>
                <a:spcPct val="110000"/>
              </a:lnSpc>
              <a:buFont typeface="Arial"/>
              <a:buChar char="•"/>
            </a:pPr>
            <a:r>
              <a:rPr lang="en-US" sz="2000" b="0" dirty="0">
                <a:latin typeface="Calibri" charset="0"/>
                <a:ea typeface="ＭＳ Ｐゴシック" charset="0"/>
              </a:rPr>
              <a:t>Where the source code will be maintained</a:t>
            </a:r>
          </a:p>
          <a:p>
            <a:pPr>
              <a:lnSpc>
                <a:spcPct val="110000"/>
              </a:lnSpc>
              <a:buFont typeface="Arial"/>
              <a:buChar char="•"/>
            </a:pPr>
            <a:r>
              <a:rPr lang="en-US" sz="2000" b="0" dirty="0">
                <a:latin typeface="Calibri" charset="0"/>
                <a:ea typeface="ＭＳ Ｐゴシック" charset="0"/>
              </a:rPr>
              <a:t>Whether the package had previously been approved for use in another context</a:t>
            </a:r>
          </a:p>
          <a:p>
            <a:pPr>
              <a:lnSpc>
                <a:spcPct val="110000"/>
              </a:lnSpc>
              <a:buFont typeface="Arial"/>
              <a:buChar char="•"/>
            </a:pPr>
            <a:r>
              <a:rPr lang="en-US" sz="2000" b="0" dirty="0">
                <a:latin typeface="Calibri" charset="0"/>
                <a:ea typeface="ＭＳ Ｐゴシック" charset="0"/>
              </a:rPr>
              <a:t>Inclusion of technology subject to export control</a:t>
            </a:r>
          </a:p>
          <a:p>
            <a:pPr>
              <a:lnSpc>
                <a:spcPct val="110000"/>
              </a:lnSpc>
              <a:buFont typeface="Arial"/>
              <a:buChar char="•"/>
            </a:pPr>
            <a:r>
              <a:rPr lang="en-US" sz="2000" b="0" i="1" dirty="0">
                <a:latin typeface="Calibri" charset="0"/>
                <a:ea typeface="ＭＳ Ｐゴシック" charset="0"/>
              </a:rPr>
              <a:t>If from an external vendor: </a:t>
            </a:r>
          </a:p>
          <a:p>
            <a:pPr lvl="1">
              <a:lnSpc>
                <a:spcPct val="110000"/>
              </a:lnSpc>
              <a:buFont typeface="Arial"/>
              <a:buChar char="•"/>
            </a:pPr>
            <a:r>
              <a:rPr lang="en-US" sz="1700" b="0" dirty="0">
                <a:latin typeface="Calibri" charset="0"/>
                <a:ea typeface="ＭＳ Ｐゴシック" charset="0"/>
              </a:rPr>
              <a:t>Development team's point of contact</a:t>
            </a:r>
          </a:p>
          <a:p>
            <a:pPr lvl="1">
              <a:lnSpc>
                <a:spcPct val="110000"/>
              </a:lnSpc>
              <a:buFont typeface="Arial"/>
              <a:buChar char="•"/>
            </a:pPr>
            <a:r>
              <a:rPr lang="en-US" sz="1700" dirty="0">
                <a:latin typeface="Calibri" charset="0"/>
                <a:ea typeface="ＭＳ Ｐゴシック" charset="0"/>
              </a:rPr>
              <a:t>Copyright notices, attribution, source code for vendor modifications if needed to satisfy license obligations</a:t>
            </a:r>
            <a:endParaRPr lang="en-US" sz="2000" b="0" dirty="0">
              <a:latin typeface="Calibri" charset="0"/>
              <a:ea typeface="ＭＳ Ｐゴシック" charset="0"/>
            </a:endParaRPr>
          </a:p>
          <a:p>
            <a:pPr marL="0" indent="0">
              <a:lnSpc>
                <a:spcPct val="100000"/>
              </a:lnSpc>
              <a:buNone/>
            </a:pPr>
            <a:endParaRPr lang="en-US" sz="2000" b="0" dirty="0">
              <a:latin typeface="Calibri" charset="0"/>
              <a:ea typeface="ＭＳ Ｐゴシック" charset="0"/>
            </a:endParaRPr>
          </a:p>
        </p:txBody>
      </p:sp>
    </p:spTree>
    <p:extLst>
      <p:ext uri="{BB962C8B-B14F-4D97-AF65-F5344CB8AC3E}">
        <p14:creationId xmlns:p14="http://schemas.microsoft.com/office/powerpoint/2010/main" val="2546202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do you want to use to the component?</a:t>
            </a: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t>Common scenarios include:</a:t>
            </a:r>
          </a:p>
          <a:p>
            <a:pPr marL="342900" indent="-342900">
              <a:buFont typeface="Arial"/>
              <a:buChar char="•"/>
            </a:pPr>
            <a:r>
              <a:rPr lang="en-US" dirty="0"/>
              <a:t>Incorporation</a:t>
            </a:r>
          </a:p>
          <a:p>
            <a:pPr marL="342900" indent="-342900">
              <a:buFont typeface="Arial"/>
              <a:buChar char="•"/>
            </a:pPr>
            <a:r>
              <a:rPr lang="en-US" dirty="0">
                <a:latin typeface="Arial" charset="0"/>
              </a:rPr>
              <a:t>Linking</a:t>
            </a:r>
          </a:p>
          <a:p>
            <a:pPr marL="342900" indent="-342900">
              <a:buFont typeface="Arial"/>
              <a:buChar char="•"/>
            </a:pPr>
            <a:r>
              <a:rPr lang="en-US" dirty="0">
                <a:latin typeface="Arial" charset="0"/>
              </a:rPr>
              <a:t>Modification</a:t>
            </a:r>
            <a:endParaRPr lang="en-US" dirty="0"/>
          </a:p>
          <a:p>
            <a:pPr marL="342900" indent="-342900">
              <a:buFont typeface="Arial"/>
              <a:buChar char="•"/>
            </a:pPr>
            <a:r>
              <a:rPr lang="en-US" dirty="0"/>
              <a:t>Translation</a:t>
            </a:r>
          </a:p>
          <a:p>
            <a:pPr marL="342900" indent="-342900">
              <a:buFont typeface="Arial"/>
              <a:buChar char="•"/>
            </a:pPr>
            <a:endParaRPr lang="en-US" b="1" dirty="0"/>
          </a:p>
          <a:p>
            <a:endParaRPr lang="en-US" dirty="0"/>
          </a:p>
        </p:txBody>
      </p:sp>
    </p:spTree>
    <p:extLst>
      <p:ext uri="{BB962C8B-B14F-4D97-AF65-F5344CB8AC3E}">
        <p14:creationId xmlns:p14="http://schemas.microsoft.com/office/powerpoint/2010/main" val="244662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Incorporation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copy portions of a FOSS component into your software product. </a:t>
            </a:r>
          </a:p>
          <a:p>
            <a:pPr marL="0" indent="0">
              <a:buNone/>
            </a:pPr>
            <a:endParaRPr lang="en-US" dirty="0"/>
          </a:p>
          <a:p>
            <a:pPr marL="0" indent="0">
              <a:buNone/>
            </a:pPr>
            <a:r>
              <a:rPr lang="en-US" dirty="0"/>
              <a:t>Relevant terms include:</a:t>
            </a:r>
          </a:p>
          <a:p>
            <a:pPr marL="342900" indent="-342900"/>
            <a:r>
              <a:rPr lang="en-US" dirty="0"/>
              <a:t>Integrating</a:t>
            </a:r>
          </a:p>
          <a:p>
            <a:pPr marL="342900" indent="-342900"/>
            <a:r>
              <a:rPr lang="en-US" dirty="0"/>
              <a:t>Merging</a:t>
            </a:r>
          </a:p>
          <a:p>
            <a:pPr marL="342900" indent="-342900"/>
            <a:r>
              <a:rPr lang="en-US" dirty="0"/>
              <a:t>Pasting</a:t>
            </a:r>
          </a:p>
          <a:p>
            <a:pPr marL="342900" indent="-342900"/>
            <a:r>
              <a:rPr lang="en-US" dirty="0"/>
              <a:t>Adapting</a:t>
            </a:r>
          </a:p>
          <a:p>
            <a:pPr marL="342900" indent="-342900"/>
            <a:r>
              <a:rPr lang="en-US" dirty="0"/>
              <a:t>Inserting</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21796" y="1377183"/>
            <a:ext cx="7600936" cy="42755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16597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5" end="5"/>
                                            </p:txEl>
                                          </p:spTgt>
                                        </p:tgtEl>
                                        <p:attrNameLst>
                                          <p:attrName>style.visibility</p:attrName>
                                        </p:attrNameLst>
                                      </p:cBhvr>
                                      <p:to>
                                        <p:strVal val="visible"/>
                                      </p:to>
                                    </p:set>
                                    <p:animEffect transition="in" filter="fade">
                                      <p:cBhvr>
                                        <p:cTn id="27" dur="750"/>
                                        <p:tgtEl>
                                          <p:spTgt spid="12390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6" end="6"/>
                                            </p:txEl>
                                          </p:spTgt>
                                        </p:tgtEl>
                                        <p:attrNameLst>
                                          <p:attrName>style.visibility</p:attrName>
                                        </p:attrNameLst>
                                      </p:cBhvr>
                                      <p:to>
                                        <p:strVal val="visible"/>
                                      </p:to>
                                    </p:set>
                                    <p:animEffect transition="in" filter="fade">
                                      <p:cBhvr>
                                        <p:cTn id="32" dur="750"/>
                                        <p:tgtEl>
                                          <p:spTgt spid="12390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7" end="7"/>
                                            </p:txEl>
                                          </p:spTgt>
                                        </p:tgtEl>
                                        <p:attrNameLst>
                                          <p:attrName>style.visibility</p:attrName>
                                        </p:attrNameLst>
                                      </p:cBhvr>
                                      <p:to>
                                        <p:strVal val="visible"/>
                                      </p:to>
                                    </p:set>
                                    <p:animEffect transition="in" filter="fade">
                                      <p:cBhvr>
                                        <p:cTn id="3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Linking</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link or join a FOSS component with your software product. </a:t>
            </a:r>
          </a:p>
          <a:p>
            <a:pPr marL="0" indent="0">
              <a:buNone/>
            </a:pPr>
            <a:endParaRPr lang="en-US" dirty="0"/>
          </a:p>
          <a:p>
            <a:pPr marL="0" indent="0">
              <a:buNone/>
            </a:pPr>
            <a:r>
              <a:rPr lang="en-US" dirty="0"/>
              <a:t>Relevant terms include:</a:t>
            </a:r>
          </a:p>
          <a:p>
            <a:pPr marL="342900" indent="-342900"/>
            <a:r>
              <a:rPr lang="en-US" dirty="0"/>
              <a:t>Static/Dynamic Linking</a:t>
            </a:r>
          </a:p>
          <a:p>
            <a:pPr marL="342900" indent="-342900"/>
            <a:r>
              <a:rPr lang="en-US" dirty="0"/>
              <a:t>Pairing</a:t>
            </a:r>
          </a:p>
          <a:p>
            <a:pPr marL="342900" indent="-342900"/>
            <a:r>
              <a:rPr lang="en-US" dirty="0"/>
              <a:t>Combining</a:t>
            </a:r>
          </a:p>
          <a:p>
            <a:pPr marL="342900" indent="-342900"/>
            <a:r>
              <a:rPr lang="en-US" dirty="0"/>
              <a:t>Utilizing</a:t>
            </a:r>
          </a:p>
          <a:p>
            <a:pPr marL="342900" indent="-342900"/>
            <a:r>
              <a:rPr lang="en-US" dirty="0"/>
              <a:t>Packaging</a:t>
            </a:r>
          </a:p>
          <a:p>
            <a:pPr marL="342900" indent="-342900"/>
            <a:r>
              <a:rPr lang="en-US" dirty="0"/>
              <a:t>Creating interdependency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65058" y="1441279"/>
            <a:ext cx="9234921" cy="519464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1120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Modification</a:t>
            </a:r>
          </a:p>
        </p:txBody>
      </p:sp>
      <p:sp>
        <p:nvSpPr>
          <p:cNvPr id="123907" name="Rectangle 3"/>
          <p:cNvSpPr>
            <a:spLocks noGrp="1" noChangeArrowheads="1"/>
          </p:cNvSpPr>
          <p:nvPr>
            <p:ph idx="1"/>
          </p:nvPr>
        </p:nvSpPr>
        <p:spPr>
          <a:xfrm>
            <a:off x="609600" y="1600200"/>
            <a:ext cx="3604890" cy="4876800"/>
          </a:xfrm>
        </p:spPr>
        <p:txBody>
          <a:bodyPr vert="horz" lIns="91440" tIns="45720" rIns="91440" bIns="45720" rtlCol="0" anchor="t">
            <a:normAutofit/>
          </a:bodyPr>
          <a:lstStyle/>
          <a:p>
            <a:pPr marL="0" indent="0">
              <a:buNone/>
            </a:pPr>
            <a:r>
              <a:rPr lang="en-US" dirty="0"/>
              <a:t>A developer may make changes to a FOSS component, including:</a:t>
            </a:r>
          </a:p>
          <a:p>
            <a:pPr marL="0" indent="0">
              <a:buNone/>
            </a:pPr>
            <a:endParaRPr lang="en-US" dirty="0"/>
          </a:p>
          <a:p>
            <a:r>
              <a:rPr lang="en-US"/>
              <a:t>Adding/injecting new code into the FOSS component</a:t>
            </a:r>
          </a:p>
          <a:p>
            <a:r>
              <a:rPr lang="en-US" dirty="0"/>
              <a:t>Fixing, optimizing or making changes to the FOSS component</a:t>
            </a:r>
          </a:p>
          <a:p>
            <a:r>
              <a:rPr lang="en-US" dirty="0"/>
              <a:t>Deleting or removing code</a:t>
            </a:r>
          </a:p>
          <a:p>
            <a:endParaRPr lang="en-US" dirty="0"/>
          </a:p>
          <a:p>
            <a:pPr marL="0" indent="0">
              <a:buNone/>
            </a:pPr>
            <a:endParaRPr lang="en-US" dirty="0"/>
          </a:p>
          <a:p>
            <a:pPr marL="0" indent="0">
              <a:buNone/>
            </a:pPr>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99493" y="482418"/>
            <a:ext cx="7619998" cy="5819774"/>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9891256" y="2744106"/>
            <a:ext cx="2498515" cy="1569660"/>
          </a:xfrm>
          <a:prstGeom prst="rect">
            <a:avLst/>
          </a:prstGeom>
          <a:noFill/>
        </p:spPr>
        <p:txBody>
          <a:bodyPr wrap="square" rtlCol="0">
            <a:spAutoFit/>
          </a:bodyPr>
          <a:lstStyle/>
          <a:p>
            <a:r>
              <a:rPr lang="en-US" sz="2400" dirty="0"/>
              <a:t>Fixing </a:t>
            </a:r>
          </a:p>
          <a:p>
            <a:r>
              <a:rPr lang="en-US" sz="2400" dirty="0"/>
              <a:t>Optimizing</a:t>
            </a:r>
          </a:p>
          <a:p>
            <a:r>
              <a:rPr lang="en-US" sz="2400" dirty="0"/>
              <a:t>Changing</a:t>
            </a:r>
          </a:p>
          <a:p>
            <a:endParaRPr lang="en-US" sz="2400" dirty="0"/>
          </a:p>
        </p:txBody>
      </p:sp>
      <p:sp>
        <p:nvSpPr>
          <p:cNvPr id="8" name="TextBox 7"/>
          <p:cNvSpPr txBox="1"/>
          <p:nvPr/>
        </p:nvSpPr>
        <p:spPr>
          <a:xfrm>
            <a:off x="4427521" y="1459040"/>
            <a:ext cx="1741389" cy="1107996"/>
          </a:xfrm>
          <a:prstGeom prst="rect">
            <a:avLst/>
          </a:prstGeom>
          <a:noFill/>
        </p:spPr>
        <p:txBody>
          <a:bodyPr wrap="square" rtlCol="0">
            <a:spAutoFit/>
          </a:bodyPr>
          <a:lstStyle/>
          <a:p>
            <a:pPr>
              <a:defRPr/>
            </a:pPr>
            <a:r>
              <a:rPr lang="en-US" sz="2400" dirty="0"/>
              <a:t>Adding</a:t>
            </a:r>
          </a:p>
          <a:p>
            <a:pPr>
              <a:defRPr/>
            </a:pPr>
            <a:r>
              <a:rPr lang="en-US" sz="2400" dirty="0"/>
              <a:t>Injecting</a:t>
            </a:r>
          </a:p>
          <a:p>
            <a:endParaRPr lang="en-US" dirty="0"/>
          </a:p>
        </p:txBody>
      </p:sp>
      <p:sp>
        <p:nvSpPr>
          <p:cNvPr id="9" name="TextBox 8"/>
          <p:cNvSpPr txBox="1"/>
          <p:nvPr/>
        </p:nvSpPr>
        <p:spPr>
          <a:xfrm>
            <a:off x="4380697" y="5853144"/>
            <a:ext cx="1940135" cy="461665"/>
          </a:xfrm>
          <a:prstGeom prst="rect">
            <a:avLst/>
          </a:prstGeom>
          <a:noFill/>
        </p:spPr>
        <p:txBody>
          <a:bodyPr wrap="square" rtlCol="0">
            <a:spAutoFit/>
          </a:bodyPr>
          <a:lstStyle/>
          <a:p>
            <a:r>
              <a:rPr lang="en-US" sz="2400" dirty="0"/>
              <a:t>Deleting</a:t>
            </a:r>
          </a:p>
        </p:txBody>
      </p:sp>
    </p:spTree>
    <p:extLst>
      <p:ext uri="{BB962C8B-B14F-4D97-AF65-F5344CB8AC3E}">
        <p14:creationId xmlns:p14="http://schemas.microsoft.com/office/powerpoint/2010/main" val="4134446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Translation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transform the code from one state to another.</a:t>
            </a:r>
          </a:p>
          <a:p>
            <a:pPr marL="0" indent="0">
              <a:buNone/>
            </a:pPr>
            <a:endParaRPr lang="en-US" dirty="0"/>
          </a:p>
          <a:p>
            <a:pPr marL="0" indent="0">
              <a:buNone/>
            </a:pPr>
            <a:r>
              <a:rPr lang="en-US" dirty="0"/>
              <a:t>Examples include:</a:t>
            </a:r>
          </a:p>
          <a:p>
            <a:pPr marL="342900" indent="-342900"/>
            <a:r>
              <a:rPr lang="en-US" dirty="0"/>
              <a:t>Translating Chinese to English </a:t>
            </a:r>
          </a:p>
          <a:p>
            <a:pPr marL="342900" indent="-342900"/>
            <a:r>
              <a:rPr lang="en-US" dirty="0"/>
              <a:t>Converting C++ to Java </a:t>
            </a:r>
          </a:p>
          <a:p>
            <a:pPr marL="342900" indent="-342900"/>
            <a:r>
              <a:rPr lang="en-US" dirty="0"/>
              <a:t>Compiling VHDL in a mask or net list</a:t>
            </a:r>
          </a:p>
          <a:p>
            <a:pPr marL="342900" indent="-342900"/>
            <a:r>
              <a:rPr lang="en-US" dirty="0"/>
              <a:t>Compiling into binary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54474" y="913542"/>
            <a:ext cx="10158412" cy="571410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6042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Development Tools</a:t>
            </a:r>
          </a:p>
        </p:txBody>
      </p:sp>
      <p:sp>
        <p:nvSpPr>
          <p:cNvPr id="123907" name="Rectangle 3"/>
          <p:cNvSpPr>
            <a:spLocks noGrp="1" noChangeArrowheads="1"/>
          </p:cNvSpPr>
          <p:nvPr>
            <p:ph idx="1"/>
          </p:nvPr>
        </p:nvSpPr>
        <p:spPr>
          <a:xfrm>
            <a:off x="609600" y="1600200"/>
            <a:ext cx="4539916" cy="4876800"/>
          </a:xfrm>
        </p:spPr>
        <p:txBody>
          <a:bodyPr vert="horz" lIns="91440" tIns="45720" rIns="91440" bIns="45720" rtlCol="0" anchor="t">
            <a:normAutofit/>
          </a:bodyPr>
          <a:lstStyle/>
          <a:p>
            <a:pPr marL="0" indent="0">
              <a:buNone/>
            </a:pPr>
            <a:r>
              <a:rPr lang="en-US" dirty="0"/>
              <a:t>Development tools may perform some of these operations behind the scenes.</a:t>
            </a:r>
          </a:p>
          <a:p>
            <a:pPr marL="0" indent="0">
              <a:buNone/>
            </a:pPr>
            <a:endParaRPr lang="en-US" dirty="0"/>
          </a:p>
          <a:p>
            <a:pPr marL="0" indent="0">
              <a:buNone/>
            </a:pPr>
            <a:r>
              <a:rPr lang="en-US" dirty="0"/>
              <a:t>For example, a tool may inject portions of its own code into output of the tool.</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50656" y="1104130"/>
            <a:ext cx="6156668" cy="470215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7337884" y="1166859"/>
            <a:ext cx="2423948" cy="461665"/>
          </a:xfrm>
          <a:prstGeom prst="rect">
            <a:avLst/>
          </a:prstGeom>
          <a:noFill/>
        </p:spPr>
        <p:txBody>
          <a:bodyPr wrap="square" rtlCol="0">
            <a:spAutoFit/>
          </a:bodyPr>
          <a:lstStyle/>
          <a:p>
            <a:pPr>
              <a:spcAft>
                <a:spcPts val="600"/>
              </a:spcAft>
            </a:pPr>
            <a:r>
              <a:rPr lang="en-US" sz="2400" dirty="0"/>
              <a:t>Inject material</a:t>
            </a:r>
          </a:p>
        </p:txBody>
      </p:sp>
      <p:sp>
        <p:nvSpPr>
          <p:cNvPr id="6" name="TextBox 5"/>
          <p:cNvSpPr txBox="1"/>
          <p:nvPr/>
        </p:nvSpPr>
        <p:spPr>
          <a:xfrm>
            <a:off x="7200462" y="5575453"/>
            <a:ext cx="2943698" cy="461665"/>
          </a:xfrm>
          <a:prstGeom prst="rect">
            <a:avLst/>
          </a:prstGeom>
          <a:noFill/>
        </p:spPr>
        <p:txBody>
          <a:bodyPr wrap="square" rtlCol="0">
            <a:spAutoFit/>
          </a:bodyPr>
          <a:lstStyle/>
          <a:p>
            <a:pPr>
              <a:spcAft>
                <a:spcPts val="600"/>
              </a:spcAft>
            </a:pPr>
            <a:r>
              <a:rPr lang="en-US" sz="2400" dirty="0"/>
              <a:t>Modify the material</a:t>
            </a:r>
          </a:p>
        </p:txBody>
      </p:sp>
      <p:sp>
        <p:nvSpPr>
          <p:cNvPr id="7" name="TextBox 6"/>
          <p:cNvSpPr txBox="1"/>
          <p:nvPr/>
        </p:nvSpPr>
        <p:spPr>
          <a:xfrm>
            <a:off x="8886011" y="4338982"/>
            <a:ext cx="3400898" cy="461665"/>
          </a:xfrm>
          <a:prstGeom prst="rect">
            <a:avLst/>
          </a:prstGeom>
          <a:noFill/>
        </p:spPr>
        <p:txBody>
          <a:bodyPr wrap="square" rtlCol="0">
            <a:spAutoFit/>
          </a:bodyPr>
          <a:lstStyle/>
          <a:p>
            <a:pPr>
              <a:spcAft>
                <a:spcPts val="600"/>
              </a:spcAft>
            </a:pPr>
            <a:r>
              <a:rPr lang="en-US" sz="2400" dirty="0"/>
              <a:t>Translate the material</a:t>
            </a:r>
          </a:p>
        </p:txBody>
      </p:sp>
    </p:spTree>
    <p:extLst>
      <p:ext uri="{BB962C8B-B14F-4D97-AF65-F5344CB8AC3E}">
        <p14:creationId xmlns:p14="http://schemas.microsoft.com/office/powerpoint/2010/main" val="171008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is the FOSS component distributed?</a:t>
            </a:r>
          </a:p>
        </p:txBody>
      </p:sp>
      <p:sp>
        <p:nvSpPr>
          <p:cNvPr id="123907" name="Rectangle 3"/>
          <p:cNvSpPr>
            <a:spLocks noGrp="1" noChangeArrowheads="1"/>
          </p:cNvSpPr>
          <p:nvPr>
            <p:ph idx="1"/>
          </p:nvPr>
        </p:nvSpPr>
        <p:spPr>
          <a:xfrm>
            <a:off x="609600" y="1600200"/>
            <a:ext cx="10972800" cy="5123734"/>
          </a:xfrm>
        </p:spPr>
        <p:txBody>
          <a:bodyPr vert="horz" lIns="91440" tIns="45720" rIns="91440" bIns="45720" numCol="2" rtlCol="0" anchor="t">
            <a:normAutofit/>
          </a:bodyPr>
          <a:lstStyle/>
          <a:p>
            <a:pPr defTabSz="929579">
              <a:defRPr/>
            </a:pPr>
            <a:r>
              <a:rPr lang="en-US" dirty="0"/>
              <a:t>Who receives the software?</a:t>
            </a:r>
          </a:p>
          <a:p>
            <a:pPr marL="560070" lvl="1" indent="-285750"/>
            <a:r>
              <a:rPr lang="en-US" sz="2400" dirty="0"/>
              <a:t>Customer/Partner</a:t>
            </a:r>
          </a:p>
          <a:p>
            <a:pPr marL="560070" lvl="1" indent="-285750"/>
            <a:r>
              <a:rPr lang="en-US" sz="2400" dirty="0"/>
              <a:t>Community project</a:t>
            </a:r>
          </a:p>
          <a:p>
            <a:endParaRPr lang="en-US" dirty="0"/>
          </a:p>
          <a:p>
            <a:r>
              <a:rPr lang="en-US" dirty="0"/>
              <a:t>What format for delivery?</a:t>
            </a:r>
          </a:p>
          <a:p>
            <a:pPr marL="560070" lvl="1" indent="-285750"/>
            <a:r>
              <a:rPr lang="en-US" sz="2400" dirty="0"/>
              <a:t>Source code delivery</a:t>
            </a:r>
          </a:p>
          <a:p>
            <a:pPr marL="560070" lvl="1" indent="-285750"/>
            <a:r>
              <a:rPr lang="en-US" sz="2400" dirty="0"/>
              <a:t>Binary delivery</a:t>
            </a:r>
          </a:p>
          <a:p>
            <a:pPr marL="560070" lvl="1" indent="-285750"/>
            <a:r>
              <a:rPr lang="en-US" sz="2400" dirty="0"/>
              <a:t>Pre-loaded onto hardware</a:t>
            </a:r>
          </a:p>
        </p:txBody>
      </p:sp>
    </p:spTree>
    <p:extLst>
      <p:ext uri="{BB962C8B-B14F-4D97-AF65-F5344CB8AC3E}">
        <p14:creationId xmlns:p14="http://schemas.microsoft.com/office/powerpoint/2010/main" val="368223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fade">
                                      <p:cBhvr>
                                        <p:cTn id="10" dur="750"/>
                                        <p:tgtEl>
                                          <p:spTgt spid="1239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3907">
                                            <p:txEl>
                                              <p:pRg st="2" end="2"/>
                                            </p:txEl>
                                          </p:spTgt>
                                        </p:tgtEl>
                                        <p:attrNameLst>
                                          <p:attrName>style.visibility</p:attrName>
                                        </p:attrNameLst>
                                      </p:cBhvr>
                                      <p:to>
                                        <p:strVal val="visible"/>
                                      </p:to>
                                    </p:set>
                                    <p:animEffect transition="in" filter="fade">
                                      <p:cBhvr>
                                        <p:cTn id="13" dur="750"/>
                                        <p:tgtEl>
                                          <p:spTgt spid="1239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3907">
                                            <p:txEl>
                                              <p:pRg st="4" end="4"/>
                                            </p:txEl>
                                          </p:spTgt>
                                        </p:tgtEl>
                                        <p:attrNameLst>
                                          <p:attrName>style.visibility</p:attrName>
                                        </p:attrNameLst>
                                      </p:cBhvr>
                                      <p:to>
                                        <p:strVal val="visible"/>
                                      </p:to>
                                    </p:set>
                                    <p:animEffect transition="in" filter="fade">
                                      <p:cBhvr>
                                        <p:cTn id="18" dur="750"/>
                                        <p:tgtEl>
                                          <p:spTgt spid="123907">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3907">
                                            <p:txEl>
                                              <p:pRg st="5" end="5"/>
                                            </p:txEl>
                                          </p:spTgt>
                                        </p:tgtEl>
                                        <p:attrNameLst>
                                          <p:attrName>style.visibility</p:attrName>
                                        </p:attrNameLst>
                                      </p:cBhvr>
                                      <p:to>
                                        <p:strVal val="visible"/>
                                      </p:to>
                                    </p:set>
                                    <p:animEffect transition="in" filter="fade">
                                      <p:cBhvr>
                                        <p:cTn id="21" dur="750"/>
                                        <p:tgtEl>
                                          <p:spTgt spid="123907">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3907">
                                            <p:txEl>
                                              <p:pRg st="6" end="6"/>
                                            </p:txEl>
                                          </p:spTgt>
                                        </p:tgtEl>
                                        <p:attrNameLst>
                                          <p:attrName>style.visibility</p:attrName>
                                        </p:attrNameLst>
                                      </p:cBhvr>
                                      <p:to>
                                        <p:strVal val="visible"/>
                                      </p:to>
                                    </p:set>
                                    <p:animEffect transition="in" filter="fade">
                                      <p:cBhvr>
                                        <p:cTn id="24" dur="750"/>
                                        <p:tgtEl>
                                          <p:spTgt spid="123907">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3907">
                                            <p:txEl>
                                              <p:pRg st="7" end="7"/>
                                            </p:txEl>
                                          </p:spTgt>
                                        </p:tgtEl>
                                        <p:attrNameLst>
                                          <p:attrName>style.visibility</p:attrName>
                                        </p:attrNameLst>
                                      </p:cBhvr>
                                      <p:to>
                                        <p:strVal val="visible"/>
                                      </p:to>
                                    </p:set>
                                    <p:animEffect transition="in" filter="fade">
                                      <p:cBhvr>
                                        <p:cTn id="2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“Intellectual Property”?</a:t>
            </a:r>
            <a:endParaRPr lang="en-GB" dirty="0"/>
          </a:p>
        </p:txBody>
      </p:sp>
      <p:sp>
        <p:nvSpPr>
          <p:cNvPr id="3" name="Content Placeholder 2"/>
          <p:cNvSpPr>
            <a:spLocks noGrp="1"/>
          </p:cNvSpPr>
          <p:nvPr>
            <p:ph idx="1"/>
          </p:nvPr>
        </p:nvSpPr>
        <p:spPr>
          <a:xfrm>
            <a:off x="623094" y="1600200"/>
            <a:ext cx="10945812" cy="4953000"/>
          </a:xfrm>
        </p:spPr>
        <p:txBody>
          <a:bodyPr vert="horz" lIns="91440" tIns="45720" rIns="91440" bIns="45720" rtlCol="0" anchor="t">
            <a:normAutofit/>
          </a:bodyPr>
          <a:lstStyle/>
          <a:p>
            <a:r>
              <a:rPr lang="en-US" dirty="0">
                <a:latin typeface="Arial"/>
              </a:rPr>
              <a:t>Copyright: protects original works of authorship </a:t>
            </a:r>
          </a:p>
          <a:p>
            <a:pPr lvl="1"/>
            <a:r>
              <a:rPr lang="en-US" dirty="0">
                <a:latin typeface="Arial"/>
              </a:rPr>
              <a:t>Protects expression (not the underlying idea) </a:t>
            </a:r>
          </a:p>
          <a:p>
            <a:pPr lvl="1"/>
            <a:r>
              <a:rPr lang="en-US" dirty="0">
                <a:latin typeface="Arial"/>
              </a:rPr>
              <a:t>Software, books, audiovisual materials, semiconductor masks</a:t>
            </a:r>
          </a:p>
          <a:p>
            <a:r>
              <a:rPr lang="en-US" dirty="0">
                <a:latin typeface="Arial"/>
              </a:rPr>
              <a:t>Patents: useful inventions that are novel, useful, non-obvious </a:t>
            </a:r>
          </a:p>
          <a:p>
            <a:pPr lvl="1"/>
            <a:r>
              <a:rPr lang="en-US" dirty="0">
                <a:latin typeface="Arial"/>
              </a:rPr>
              <a:t>Limited monopoly to incentivize innovation</a:t>
            </a:r>
          </a:p>
          <a:p>
            <a:r>
              <a:rPr lang="en-US" dirty="0"/>
              <a:t>Trade secrets</a:t>
            </a:r>
            <a:r>
              <a:rPr lang="en-GB" dirty="0"/>
              <a:t>: protects confidential and valuable information</a:t>
            </a:r>
          </a:p>
          <a:p>
            <a:r>
              <a:rPr lang="en-US" dirty="0"/>
              <a:t>Trademarks: protects marks (word, logos, slogans, color, etc.) that identify the source of the product	</a:t>
            </a:r>
          </a:p>
          <a:p>
            <a:pPr lvl="1"/>
            <a:r>
              <a:rPr lang="en-US" dirty="0"/>
              <a:t>Consumer and brand protection; avoid consumer confusion and brand dilution</a:t>
            </a:r>
          </a:p>
          <a:p>
            <a:endParaRPr lang="en-US" dirty="0"/>
          </a:p>
          <a:p>
            <a:pPr marL="0" indent="0">
              <a:buNone/>
            </a:pPr>
            <a:r>
              <a:rPr lang="en-US" u="sng" dirty="0">
                <a:latin typeface="Arial"/>
              </a:rPr>
              <a:t>This chapter will focus on copyright and patents, the areas most relevant to FOSS compliance</a:t>
            </a:r>
          </a:p>
          <a:p>
            <a:pPr lvl="1"/>
            <a:endParaRPr lang="en-US" dirty="0"/>
          </a:p>
        </p:txBody>
      </p:sp>
    </p:spTree>
    <p:extLst>
      <p:ext uri="{BB962C8B-B14F-4D97-AF65-F5344CB8AC3E}">
        <p14:creationId xmlns:p14="http://schemas.microsoft.com/office/powerpoint/2010/main" val="591199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a:normAutofit/>
          </a:bodyPr>
          <a:lstStyle/>
          <a:p>
            <a:r>
              <a:rPr lang="en-US" dirty="0">
                <a:latin typeface="Calibri" charset="0"/>
                <a:ea typeface="ＭＳ Ｐゴシック" charset="0"/>
              </a:rPr>
              <a:t>What information is helpful in understanding how software is licensed?</a:t>
            </a:r>
          </a:p>
          <a:p>
            <a:r>
              <a:rPr lang="en-US" dirty="0">
                <a:latin typeface="Calibri" charset="0"/>
                <a:ea typeface="ＭＳ Ｐゴシック" charset="0"/>
              </a:rPr>
              <a:t>What information helps identify who is licensing the software?</a:t>
            </a:r>
          </a:p>
          <a:p>
            <a:r>
              <a:rPr lang="en-US" dirty="0">
                <a:latin typeface="Calibri" charset="0"/>
                <a:ea typeface="ＭＳ Ｐゴシック" charset="0"/>
              </a:rPr>
              <a:t>What is incorporation?</a:t>
            </a:r>
          </a:p>
          <a:p>
            <a:r>
              <a:rPr lang="en-US" dirty="0">
                <a:latin typeface="Calibri" charset="0"/>
                <a:ea typeface="ＭＳ Ｐゴシック" charset="0"/>
              </a:rPr>
              <a:t>What is modification?</a:t>
            </a:r>
          </a:p>
          <a:p>
            <a:r>
              <a:rPr lang="en-US" dirty="0">
                <a:latin typeface="Calibri" charset="0"/>
                <a:ea typeface="ＭＳ Ｐゴシック" charset="0"/>
              </a:rPr>
              <a:t>What is linking?</a:t>
            </a:r>
          </a:p>
          <a:p>
            <a:r>
              <a:rPr lang="en-US" dirty="0">
                <a:latin typeface="Calibri" charset="0"/>
                <a:ea typeface="ＭＳ Ｐゴシック" charset="0"/>
              </a:rPr>
              <a:t>What is translation?</a:t>
            </a:r>
          </a:p>
          <a:p>
            <a:r>
              <a:rPr lang="en-US" dirty="0">
                <a:latin typeface="Calibri" charset="0"/>
                <a:ea typeface="ＭＳ Ｐゴシック" charset="0"/>
              </a:rPr>
              <a:t>What factors are important in assessing a distribution?</a:t>
            </a:r>
          </a:p>
          <a:p>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35440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6" end="6"/>
                                            </p:txEl>
                                          </p:spTgt>
                                        </p:tgtEl>
                                        <p:attrNameLst>
                                          <p:attrName>style.visibility</p:attrName>
                                        </p:attrNameLst>
                                      </p:cBhvr>
                                      <p:to>
                                        <p:strVal val="visible"/>
                                      </p:to>
                                    </p:set>
                                    <p:animEffect transition="in" filter="fade">
                                      <p:cBhvr>
                                        <p:cTn id="37" dur="750"/>
                                        <p:tgtEl>
                                          <p:spTgt spid="1239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5</a:t>
            </a:r>
          </a:p>
        </p:txBody>
      </p:sp>
      <p:sp>
        <p:nvSpPr>
          <p:cNvPr id="2" name="Text Placeholder 1"/>
          <p:cNvSpPr>
            <a:spLocks noGrp="1"/>
          </p:cNvSpPr>
          <p:nvPr>
            <p:ph type="body" idx="1"/>
          </p:nvPr>
        </p:nvSpPr>
        <p:spPr/>
        <p:txBody>
          <a:bodyPr/>
          <a:lstStyle/>
          <a:p>
            <a:r>
              <a:rPr lang="en-US"/>
              <a:t>Running a FOSS Review</a:t>
            </a:r>
            <a:endParaRPr lang="en-US" dirty="0">
              <a:solidFill>
                <a:schemeClr val="tx1"/>
              </a:solidFill>
            </a:endParaRPr>
          </a:p>
        </p:txBody>
      </p:sp>
    </p:spTree>
    <p:extLst>
      <p:ext uri="{BB962C8B-B14F-4D97-AF65-F5344CB8AC3E}">
        <p14:creationId xmlns:p14="http://schemas.microsoft.com/office/powerpoint/2010/main" val="1392639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Calibri" charset="0"/>
                <a:ea typeface="ＭＳ Ｐゴシック" charset="0"/>
              </a:rPr>
              <a:t>A key element to a FOSS Compliance Program is a </a:t>
            </a:r>
            <a:r>
              <a:rPr lang="en-US" i="1" dirty="0">
                <a:latin typeface="Calibri" charset="0"/>
                <a:ea typeface="ＭＳ Ｐゴシック" charset="0"/>
              </a:rPr>
              <a:t>FOSS Review </a:t>
            </a:r>
            <a:r>
              <a:rPr lang="en-US" dirty="0">
                <a:latin typeface="Calibri" charset="0"/>
                <a:ea typeface="ＭＳ Ｐゴシック" charset="0"/>
              </a:rPr>
              <a:t>process, through which a company can analyze and determine its FOSS obligations  </a:t>
            </a:r>
          </a:p>
          <a:p>
            <a:r>
              <a:rPr lang="en-US" dirty="0">
                <a:latin typeface="Calibri" charset="0"/>
                <a:ea typeface="ＭＳ Ｐゴシック" charset="0"/>
              </a:rPr>
              <a:t>The FOSS Review process includes the following steps:</a:t>
            </a:r>
          </a:p>
          <a:p>
            <a:pPr lvl="1">
              <a:buFont typeface="Arial"/>
              <a:buChar char="•"/>
            </a:pPr>
            <a:r>
              <a:rPr lang="en-US" dirty="0">
                <a:latin typeface="Calibri" charset="0"/>
                <a:ea typeface="ＭＳ Ｐゴシック" charset="0"/>
              </a:rPr>
              <a:t>Gather relevant information</a:t>
            </a:r>
          </a:p>
          <a:p>
            <a:pPr lvl="1">
              <a:buFont typeface="Arial"/>
              <a:buChar char="•"/>
            </a:pPr>
            <a:r>
              <a:rPr lang="en-US" dirty="0">
                <a:latin typeface="Calibri" charset="0"/>
                <a:ea typeface="ＭＳ Ｐゴシック" charset="0"/>
              </a:rPr>
              <a:t>Analyze and determine license obligations</a:t>
            </a:r>
          </a:p>
          <a:p>
            <a:pPr lvl="1">
              <a:buFont typeface="Arial"/>
              <a:buChar char="•"/>
            </a:pPr>
            <a:r>
              <a:rPr lang="en-US" dirty="0">
                <a:latin typeface="Calibri" charset="0"/>
                <a:ea typeface="ＭＳ Ｐゴシック" charset="0"/>
              </a:rPr>
              <a:t>Provide guidance in light of company policy and business objectives</a:t>
            </a:r>
          </a:p>
          <a:p>
            <a:pPr marL="457200" indent="-457200">
              <a:buFont typeface="+mj-lt"/>
              <a:buAutoNum type="arabicPeriod"/>
            </a:pPr>
            <a:endParaRPr lang="en-US" dirty="0">
              <a:latin typeface="Calibri" charset="0"/>
              <a:ea typeface="ＭＳ Ｐゴシック" charset="0"/>
            </a:endParaRPr>
          </a:p>
          <a:p>
            <a:pPr marL="457200" indent="-457200">
              <a:buFont typeface="+mj-lt"/>
              <a:buAutoNum type="arabicPeriod"/>
            </a:pPr>
            <a:endParaRPr lang="en-US" dirty="0">
              <a:latin typeface="Calibri" charset="0"/>
              <a:ea typeface="ＭＳ Ｐゴシック" charset="0"/>
            </a:endParaRPr>
          </a:p>
        </p:txBody>
      </p:sp>
    </p:spTree>
    <p:extLst>
      <p:ext uri="{BB962C8B-B14F-4D97-AF65-F5344CB8AC3E}">
        <p14:creationId xmlns:p14="http://schemas.microsoft.com/office/powerpoint/2010/main" val="2566743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Initiating a FOSS Review</a:t>
            </a:r>
            <a:endParaRPr lang="en-US" dirty="0">
              <a:solidFill>
                <a:schemeClr val="tx1"/>
              </a:solidFill>
            </a:endParaRPr>
          </a:p>
        </p:txBody>
      </p:sp>
      <p:sp>
        <p:nvSpPr>
          <p:cNvPr id="4" name="Content Placeholder 2"/>
          <p:cNvSpPr txBox="1">
            <a:spLocks/>
          </p:cNvSpPr>
          <p:nvPr/>
        </p:nvSpPr>
        <p:spPr>
          <a:xfrm>
            <a:off x="304800" y="5109855"/>
            <a:ext cx="11277600" cy="1776906"/>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a:latin typeface="Calibri" charset="0"/>
                <a:ea typeface="ＭＳ Ｐゴシック" charset="0"/>
              </a:rPr>
              <a:t>The FOSS Review process should be accessible to Program/Product Managers, Engineers and others who may be working with FOSS. </a:t>
            </a:r>
          </a:p>
          <a:p>
            <a:pPr marL="0" indent="0">
              <a:buFont typeface="Arial" pitchFamily="34" charset="0"/>
              <a:buNone/>
            </a:pPr>
            <a:r>
              <a:rPr lang="en-US" i="1" dirty="0">
                <a:latin typeface="Calibri" charset="0"/>
                <a:ea typeface="ＭＳ Ｐゴシック" charset="0"/>
              </a:rPr>
              <a:t>Note: This process may also start when receiving FOSS-based software from outside vendors.</a:t>
            </a:r>
          </a:p>
          <a:p>
            <a:pPr marL="457200" indent="-457200">
              <a:buFont typeface="+mj-lt"/>
              <a:buAutoNum type="arabicPeriod"/>
            </a:pPr>
            <a:endParaRPr lang="en-US" dirty="0">
              <a:latin typeface="Calibri" charset="0"/>
              <a:ea typeface="ＭＳ Ｐゴシック"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225" y="1703245"/>
            <a:ext cx="4273016" cy="1460319"/>
          </a:xfrm>
          <a:prstGeom prst="rect">
            <a:avLst/>
          </a:prstGeom>
        </p:spPr>
      </p:pic>
      <p:sp>
        <p:nvSpPr>
          <p:cNvPr id="6" name="TextBox 5"/>
          <p:cNvSpPr txBox="1"/>
          <p:nvPr/>
        </p:nvSpPr>
        <p:spPr>
          <a:xfrm>
            <a:off x="4748213" y="2332038"/>
            <a:ext cx="2609940" cy="830262"/>
          </a:xfrm>
          <a:prstGeom prst="rect">
            <a:avLst/>
          </a:prstGeom>
          <a:noFill/>
        </p:spPr>
        <p:txBody>
          <a:bodyPr wrap="square" lIns="91436" tIns="45719" rIns="91436" bIns="45719" rtlCol="0" anchor="t">
            <a:spAutoFit/>
          </a:bodyPr>
          <a:lstStyle/>
          <a:p>
            <a:pPr algn="ctr"/>
            <a:r>
              <a:rPr lang="en-US" sz="2400" b="1" dirty="0">
                <a:solidFill>
                  <a:srgbClr val="808080"/>
                </a:solidFill>
              </a:rPr>
              <a:t>Initiate a FOSS Review </a:t>
            </a:r>
            <a:endParaRPr lang="en-US" sz="2400"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39" y="3284810"/>
            <a:ext cx="658853" cy="1298702"/>
          </a:xfrm>
          <a:prstGeom prst="rect">
            <a:avLst/>
          </a:prstGeom>
        </p:spPr>
      </p:pic>
      <p:grpSp>
        <p:nvGrpSpPr>
          <p:cNvPr id="8" name="Group 7"/>
          <p:cNvGrpSpPr/>
          <p:nvPr/>
        </p:nvGrpSpPr>
        <p:grpSpPr>
          <a:xfrm>
            <a:off x="1971282" y="3284810"/>
            <a:ext cx="1328753" cy="1212408"/>
            <a:chOff x="455890" y="2412353"/>
            <a:chExt cx="1328753" cy="1212408"/>
          </a:xfrm>
        </p:grpSpPr>
        <p:grpSp>
          <p:nvGrpSpPr>
            <p:cNvPr id="9" name="Group 8"/>
            <p:cNvGrpSpPr/>
            <p:nvPr/>
          </p:nvGrpSpPr>
          <p:grpSpPr>
            <a:xfrm>
              <a:off x="455890" y="2412353"/>
              <a:ext cx="1328753" cy="771113"/>
              <a:chOff x="455890" y="2412353"/>
              <a:chExt cx="1328753" cy="771113"/>
            </a:xfrm>
          </p:grpSpPr>
          <p:sp>
            <p:nvSpPr>
              <p:cNvPr id="11" name="TextBox 10"/>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2" name="TextBox 11"/>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0" name="TextBox 9"/>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spTree>
    <p:extLst>
      <p:ext uri="{BB962C8B-B14F-4D97-AF65-F5344CB8AC3E}">
        <p14:creationId xmlns:p14="http://schemas.microsoft.com/office/powerpoint/2010/main" val="2925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charset="0"/>
                <a:ea typeface="ＭＳ Ｐゴシック" charset="0"/>
              </a:rPr>
              <a:t>FOSS Review Team</a:t>
            </a:r>
            <a:endParaRPr lang="en-US">
              <a:solidFill>
                <a:schemeClr val="tx1"/>
              </a:solidFill>
            </a:endParaRPr>
          </a:p>
        </p:txBody>
      </p:sp>
      <p:sp>
        <p:nvSpPr>
          <p:cNvPr id="13" name="Content Placeholder 2"/>
          <p:cNvSpPr>
            <a:spLocks noGrp="1"/>
          </p:cNvSpPr>
          <p:nvPr>
            <p:ph idx="1"/>
          </p:nvPr>
        </p:nvSpPr>
        <p:spPr>
          <a:xfrm>
            <a:off x="304800" y="4307649"/>
            <a:ext cx="11277600" cy="3052238"/>
          </a:xfrm>
        </p:spPr>
        <p:txBody>
          <a:bodyPr vert="horz" lIns="91440" tIns="45720" rIns="91440" bIns="45720" rtlCol="0" anchor="t">
            <a:noAutofit/>
          </a:bodyPr>
          <a:lstStyle/>
          <a:p>
            <a:pPr marL="0" indent="0">
              <a:buNone/>
            </a:pPr>
            <a:r>
              <a:rPr lang="en-US" sz="2000" dirty="0">
                <a:latin typeface="Calibri" charset="0"/>
                <a:ea typeface="ＭＳ Ｐゴシック" charset="0"/>
              </a:rPr>
              <a:t>A FOSS Review alerts and engages the various support groups that work together to support, guide, coordinate and review the use of FOSS. This team may include:</a:t>
            </a:r>
          </a:p>
          <a:p>
            <a:pPr>
              <a:lnSpc>
                <a:spcPct val="130000"/>
              </a:lnSpc>
              <a:buFont typeface="Arial"/>
              <a:buChar char="•"/>
            </a:pPr>
            <a:r>
              <a:rPr lang="en-US" sz="2000" b="0" dirty="0">
                <a:latin typeface="Calibri" charset="0"/>
                <a:ea typeface="ＭＳ Ｐゴシック" charset="0"/>
              </a:rPr>
              <a:t>Legal team to identify and evaluate license obligations</a:t>
            </a:r>
          </a:p>
          <a:p>
            <a:pPr>
              <a:lnSpc>
                <a:spcPct val="130000"/>
              </a:lnSpc>
              <a:buFont typeface="Arial"/>
              <a:buChar char="•"/>
            </a:pPr>
            <a:r>
              <a:rPr lang="en-US" sz="2000" b="0" dirty="0">
                <a:latin typeface="Calibri" charset="0"/>
                <a:ea typeface="ＭＳ Ｐゴシック" charset="0"/>
              </a:rPr>
              <a:t>Scanning and tooling support team to help identify and track FOSS usage</a:t>
            </a:r>
          </a:p>
          <a:p>
            <a:pPr>
              <a:lnSpc>
                <a:spcPct val="130000"/>
              </a:lnSpc>
              <a:buFont typeface="Arial"/>
              <a:buChar char="•"/>
            </a:pPr>
            <a:r>
              <a:rPr lang="en-US" sz="2000" b="0" dirty="0">
                <a:latin typeface="Calibri" charset="0"/>
                <a:ea typeface="ＭＳ Ｐゴシック" charset="0"/>
              </a:rPr>
              <a:t>Specialists working with business interests, commercial licensing, export compliance, etc., who may be impacted by FOSS usage</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225" y="1402908"/>
            <a:ext cx="4273016" cy="1460319"/>
          </a:xfrm>
          <a:prstGeom prst="rect">
            <a:avLst/>
          </a:prstGeom>
        </p:spPr>
      </p:pic>
      <p:sp>
        <p:nvSpPr>
          <p:cNvPr id="15" name="TextBox 14"/>
          <p:cNvSpPr txBox="1"/>
          <p:nvPr/>
        </p:nvSpPr>
        <p:spPr>
          <a:xfrm>
            <a:off x="4633913" y="2032000"/>
            <a:ext cx="2738617" cy="830263"/>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39" y="2984473"/>
            <a:ext cx="658853" cy="1298702"/>
          </a:xfrm>
          <a:prstGeom prst="rect">
            <a:avLst/>
          </a:prstGeom>
        </p:spPr>
      </p:pic>
      <p:grpSp>
        <p:nvGrpSpPr>
          <p:cNvPr id="17" name="Group 16"/>
          <p:cNvGrpSpPr/>
          <p:nvPr/>
        </p:nvGrpSpPr>
        <p:grpSpPr>
          <a:xfrm>
            <a:off x="1971282" y="2984473"/>
            <a:ext cx="1328753" cy="1212408"/>
            <a:chOff x="455890" y="2412353"/>
            <a:chExt cx="1328753" cy="1212408"/>
          </a:xfrm>
        </p:grpSpPr>
        <p:grpSp>
          <p:nvGrpSpPr>
            <p:cNvPr id="18" name="Group 17"/>
            <p:cNvGrpSpPr/>
            <p:nvPr/>
          </p:nvGrpSpPr>
          <p:grpSpPr>
            <a:xfrm>
              <a:off x="455890" y="2412353"/>
              <a:ext cx="1328753" cy="771113"/>
              <a:chOff x="455890" y="2412353"/>
              <a:chExt cx="1328753" cy="771113"/>
            </a:xfrm>
          </p:grpSpPr>
          <p:sp>
            <p:nvSpPr>
              <p:cNvPr id="20" name="TextBox 19"/>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21" name="TextBox 20"/>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9" name="TextBox 18"/>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2679" y="2797468"/>
            <a:ext cx="660318" cy="1301588"/>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1537" y="2797468"/>
            <a:ext cx="660318" cy="1301588"/>
          </a:xfrm>
          <a:prstGeom prst="rect">
            <a:avLst/>
          </a:prstGeom>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26070" y="2797468"/>
            <a:ext cx="660318" cy="1301588"/>
          </a:xfrm>
          <a:prstGeom prst="rect">
            <a:avLst/>
          </a:prstGeom>
        </p:spPr>
      </p:pic>
      <p:sp>
        <p:nvSpPr>
          <p:cNvPr id="25" name="TextBox 24"/>
          <p:cNvSpPr txBox="1"/>
          <p:nvPr/>
        </p:nvSpPr>
        <p:spPr>
          <a:xfrm>
            <a:off x="7953923" y="4138987"/>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6" name="TextBox 25"/>
          <p:cNvSpPr txBox="1"/>
          <p:nvPr/>
        </p:nvSpPr>
        <p:spPr>
          <a:xfrm>
            <a:off x="8580172" y="4123530"/>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7" name="TextBox 26"/>
          <p:cNvSpPr txBox="1"/>
          <p:nvPr/>
        </p:nvSpPr>
        <p:spPr>
          <a:xfrm>
            <a:off x="9234551" y="4123530"/>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4225988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Analyzing Proposed FOSS Usage</a:t>
            </a:r>
            <a:endParaRPr lang="en-US" dirty="0"/>
          </a:p>
        </p:txBody>
      </p:sp>
      <p:sp>
        <p:nvSpPr>
          <p:cNvPr id="28" name="Content Placeholder 2"/>
          <p:cNvSpPr>
            <a:spLocks noGrp="1"/>
          </p:cNvSpPr>
          <p:nvPr>
            <p:ph idx="1"/>
          </p:nvPr>
        </p:nvSpPr>
        <p:spPr>
          <a:xfrm>
            <a:off x="417505" y="3539818"/>
            <a:ext cx="11277600" cy="4308209"/>
          </a:xfrm>
        </p:spPr>
        <p:txBody>
          <a:bodyPr vert="horz" lIns="91440" tIns="45720" rIns="91440" bIns="45720" rtlCol="0" anchor="t">
            <a:noAutofit/>
          </a:bodyPr>
          <a:lstStyle/>
          <a:p>
            <a:pPr marL="0" indent="0">
              <a:buNone/>
            </a:pPr>
            <a:r>
              <a:rPr lang="en-US" sz="2000" dirty="0">
                <a:latin typeface="Calibri" charset="0"/>
                <a:ea typeface="ＭＳ Ｐゴシック" charset="0"/>
              </a:rPr>
              <a:t>The FOSS Review team should assess the information it has gathered before providing guidance, including for issues such as:</a:t>
            </a:r>
            <a:endParaRPr lang="en-US" sz="2000" i="1" dirty="0">
              <a:latin typeface="Calibri" charset="0"/>
              <a:ea typeface="ＭＳ Ｐゴシック" charset="0"/>
            </a:endParaRPr>
          </a:p>
          <a:p>
            <a:r>
              <a:rPr lang="en-US" sz="2000" b="0" dirty="0">
                <a:latin typeface="Calibri" charset="0"/>
                <a:ea typeface="ＭＳ Ｐゴシック" charset="0"/>
              </a:rPr>
              <a:t>Completeness, consistency, accuracy (code </a:t>
            </a:r>
            <a:r>
              <a:rPr lang="en-US" sz="1800" dirty="0">
                <a:latin typeface="Calibri" charset="0"/>
                <a:ea typeface="ＭＳ Ｐゴシック" charset="0"/>
              </a:rPr>
              <a:t>scanning tools may be used to scan for undisclosed FOSS usage)</a:t>
            </a:r>
          </a:p>
          <a:p>
            <a:pPr>
              <a:buFont typeface="Arial"/>
              <a:buChar char="•"/>
            </a:pPr>
            <a:r>
              <a:rPr lang="en-US" sz="2000" b="0" dirty="0">
                <a:latin typeface="Calibri" charset="0"/>
                <a:ea typeface="ＭＳ Ｐゴシック" charset="0"/>
              </a:rPr>
              <a:t>Does the declared license match what is in the code files?</a:t>
            </a:r>
          </a:p>
          <a:p>
            <a:pPr>
              <a:buFont typeface="Arial"/>
              <a:buChar char="•"/>
            </a:pPr>
            <a:r>
              <a:rPr lang="en-US" sz="2000" b="0" dirty="0">
                <a:latin typeface="Calibri" charset="0"/>
                <a:ea typeface="ＭＳ Ｐゴシック" charset="0"/>
              </a:rPr>
              <a:t>Does the license truly permit the proposed use of the software?  </a:t>
            </a:r>
          </a:p>
          <a:p>
            <a:pPr marL="0" indent="0">
              <a:buNone/>
            </a:pPr>
            <a:endParaRPr lang="en-US" sz="2000" b="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p:txBody>
      </p:sp>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9738" y="1916482"/>
            <a:ext cx="660318" cy="1301588"/>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8596" y="1916482"/>
            <a:ext cx="660318" cy="1301588"/>
          </a:xfrm>
          <a:prstGeom prst="rect">
            <a:avLst/>
          </a:prstGeom>
        </p:spPr>
      </p:pic>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3129" y="1916482"/>
            <a:ext cx="660318" cy="1301588"/>
          </a:xfrm>
          <a:prstGeom prst="rect">
            <a:avLst/>
          </a:prstGeom>
        </p:spPr>
      </p:pic>
      <p:sp>
        <p:nvSpPr>
          <p:cNvPr id="32" name="TextBox 31"/>
          <p:cNvSpPr txBox="1"/>
          <p:nvPr/>
        </p:nvSpPr>
        <p:spPr>
          <a:xfrm>
            <a:off x="5075982" y="3237376"/>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33" name="TextBox 32"/>
          <p:cNvSpPr txBox="1"/>
          <p:nvPr/>
        </p:nvSpPr>
        <p:spPr>
          <a:xfrm>
            <a:off x="5640353" y="3242544"/>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34" name="TextBox 33"/>
          <p:cNvSpPr txBox="1"/>
          <p:nvPr/>
        </p:nvSpPr>
        <p:spPr>
          <a:xfrm>
            <a:off x="6411610" y="3242544"/>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35401246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Working through the FOSS Review</a:t>
            </a:r>
            <a:endParaRPr lang="en-US" dirty="0">
              <a:solidFill>
                <a:schemeClr val="tx1"/>
              </a:solidFill>
            </a:endParaRPr>
          </a:p>
        </p:txBody>
      </p:sp>
      <p:sp>
        <p:nvSpPr>
          <p:cNvPr id="11" name="Content Placeholder 2"/>
          <p:cNvSpPr>
            <a:spLocks noGrp="1"/>
          </p:cNvSpPr>
          <p:nvPr>
            <p:ph idx="1"/>
          </p:nvPr>
        </p:nvSpPr>
        <p:spPr>
          <a:xfrm>
            <a:off x="311675" y="5813484"/>
            <a:ext cx="11421290" cy="1711407"/>
          </a:xfrm>
        </p:spPr>
        <p:txBody>
          <a:bodyPr vert="horz" lIns="91440" tIns="45720" rIns="91440" bIns="45720" rtlCol="0" anchor="t">
            <a:noAutofit/>
          </a:bodyPr>
          <a:lstStyle/>
          <a:p>
            <a:pPr marL="0" indent="0">
              <a:buNone/>
            </a:pPr>
            <a:r>
              <a:rPr lang="en-US" sz="2000" dirty="0">
                <a:latin typeface="Calibri" charset="0"/>
                <a:ea typeface="ＭＳ Ｐゴシック" charset="0"/>
              </a:rPr>
              <a:t>Working through the FOSS Review process is interactive.  The work crosses disciplines, including engineering, business and legal teams, and may require in follow-up discussion so that all parties understand the underlying issues. Ultimately, the process should result in clear guidance on FOSS usage.</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100" y="1457910"/>
            <a:ext cx="4273016" cy="1460319"/>
          </a:xfrm>
          <a:prstGeom prst="rect">
            <a:avLst/>
          </a:prstGeom>
        </p:spPr>
      </p:pic>
      <p:sp>
        <p:nvSpPr>
          <p:cNvPr id="13" name="TextBox 12"/>
          <p:cNvSpPr txBox="1"/>
          <p:nvPr/>
        </p:nvSpPr>
        <p:spPr>
          <a:xfrm>
            <a:off x="4424363" y="2087563"/>
            <a:ext cx="2977671"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714" y="3039475"/>
            <a:ext cx="658853" cy="1298702"/>
          </a:xfrm>
          <a:prstGeom prst="rect">
            <a:avLst/>
          </a:prstGeom>
        </p:spPr>
      </p:pic>
      <p:grpSp>
        <p:nvGrpSpPr>
          <p:cNvPr id="15" name="Group 14"/>
          <p:cNvGrpSpPr/>
          <p:nvPr/>
        </p:nvGrpSpPr>
        <p:grpSpPr>
          <a:xfrm>
            <a:off x="1978157" y="3039475"/>
            <a:ext cx="1328753" cy="1212408"/>
            <a:chOff x="455890" y="2412353"/>
            <a:chExt cx="1328753" cy="1212408"/>
          </a:xfrm>
        </p:grpSpPr>
        <p:grpSp>
          <p:nvGrpSpPr>
            <p:cNvPr id="16" name="Group 15"/>
            <p:cNvGrpSpPr/>
            <p:nvPr/>
          </p:nvGrpSpPr>
          <p:grpSpPr>
            <a:xfrm>
              <a:off x="455890" y="2412353"/>
              <a:ext cx="1328753" cy="771113"/>
              <a:chOff x="455890" y="2412353"/>
              <a:chExt cx="1328753" cy="771113"/>
            </a:xfrm>
          </p:grpSpPr>
          <p:sp>
            <p:nvSpPr>
              <p:cNvPr id="18" name="TextBox 17"/>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9" name="TextBox 18"/>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7" name="TextBox 16"/>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9554" y="2852470"/>
            <a:ext cx="660318" cy="1301588"/>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8412" y="2852470"/>
            <a:ext cx="660318" cy="1301588"/>
          </a:xfrm>
          <a:prstGeom prst="rect">
            <a:avLst/>
          </a:prstGeom>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32945" y="2852470"/>
            <a:ext cx="660318" cy="1301588"/>
          </a:xfrm>
          <a:prstGeom prst="rect">
            <a:avLst/>
          </a:prstGeom>
        </p:spPr>
      </p:pic>
      <p:sp>
        <p:nvSpPr>
          <p:cNvPr id="23" name="TextBox 22"/>
          <p:cNvSpPr txBox="1"/>
          <p:nvPr/>
        </p:nvSpPr>
        <p:spPr>
          <a:xfrm>
            <a:off x="7960798" y="4193989"/>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4" name="TextBox 23"/>
          <p:cNvSpPr txBox="1"/>
          <p:nvPr/>
        </p:nvSpPr>
        <p:spPr>
          <a:xfrm>
            <a:off x="8587047" y="4178532"/>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5" name="TextBox 24"/>
          <p:cNvSpPr txBox="1"/>
          <p:nvPr/>
        </p:nvSpPr>
        <p:spPr>
          <a:xfrm>
            <a:off x="9241426" y="4178532"/>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26" name="Picture 2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38833" y="3005479"/>
            <a:ext cx="2253969" cy="507937"/>
          </a:xfrm>
          <a:prstGeom prst="rect">
            <a:avLst/>
          </a:prstGeom>
        </p:spPr>
      </p:pic>
      <p:pic>
        <p:nvPicPr>
          <p:cNvPr id="27" name="Picture 2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04173" y="3846309"/>
            <a:ext cx="2253969" cy="507937"/>
          </a:xfrm>
          <a:prstGeom prst="rect">
            <a:avLst/>
          </a:prstGeom>
        </p:spPr>
      </p:pic>
      <p:sp>
        <p:nvSpPr>
          <p:cNvPr id="35" name="TextBox 34"/>
          <p:cNvSpPr txBox="1"/>
          <p:nvPr/>
        </p:nvSpPr>
        <p:spPr>
          <a:xfrm>
            <a:off x="5676766" y="3458499"/>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36" name="Picture 3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64825" y="4310342"/>
            <a:ext cx="4273016" cy="1460318"/>
          </a:xfrm>
          <a:prstGeom prst="rect">
            <a:avLst/>
          </a:prstGeom>
        </p:spPr>
      </p:pic>
      <p:sp>
        <p:nvSpPr>
          <p:cNvPr id="37" name="TextBox 36"/>
          <p:cNvSpPr txBox="1"/>
          <p:nvPr/>
        </p:nvSpPr>
        <p:spPr>
          <a:xfrm>
            <a:off x="5434141" y="4708460"/>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spTree>
    <p:extLst>
      <p:ext uri="{BB962C8B-B14F-4D97-AF65-F5344CB8AC3E}">
        <p14:creationId xmlns:p14="http://schemas.microsoft.com/office/powerpoint/2010/main" val="17107658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 Oversight</a:t>
            </a:r>
            <a:endParaRPr lang="en-US" dirty="0">
              <a:solidFill>
                <a:schemeClr val="tx1"/>
              </a:solidFill>
            </a:endParaRPr>
          </a:p>
        </p:txBody>
      </p:sp>
      <p:sp>
        <p:nvSpPr>
          <p:cNvPr id="29" name="Content Placeholder 2"/>
          <p:cNvSpPr txBox="1">
            <a:spLocks/>
          </p:cNvSpPr>
          <p:nvPr/>
        </p:nvSpPr>
        <p:spPr>
          <a:xfrm>
            <a:off x="325426" y="6113101"/>
            <a:ext cx="11421290" cy="1233038"/>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dirty="0">
                <a:latin typeface="Calibri" charset="0"/>
                <a:ea typeface="ＭＳ Ｐゴシック" charset="0"/>
              </a:rPr>
              <a:t>The FOSS Review process should have sufficient oversight in cases of disagreement between any of the parties involved, or when a decision is particularly important.</a:t>
            </a:r>
          </a:p>
        </p:txBody>
      </p:sp>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9851" y="1231009"/>
            <a:ext cx="4273016" cy="1460319"/>
          </a:xfrm>
          <a:prstGeom prst="rect">
            <a:avLst/>
          </a:prstGeom>
        </p:spPr>
      </p:pic>
      <p:sp>
        <p:nvSpPr>
          <p:cNvPr id="31" name="TextBox 30"/>
          <p:cNvSpPr txBox="1"/>
          <p:nvPr/>
        </p:nvSpPr>
        <p:spPr>
          <a:xfrm>
            <a:off x="4567238" y="1859562"/>
            <a:ext cx="2825930"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6465" y="2812574"/>
            <a:ext cx="658853" cy="1298702"/>
          </a:xfrm>
          <a:prstGeom prst="rect">
            <a:avLst/>
          </a:prstGeom>
        </p:spPr>
      </p:pic>
      <p:grpSp>
        <p:nvGrpSpPr>
          <p:cNvPr id="33" name="Group 32"/>
          <p:cNvGrpSpPr/>
          <p:nvPr/>
        </p:nvGrpSpPr>
        <p:grpSpPr>
          <a:xfrm>
            <a:off x="1991908" y="2812574"/>
            <a:ext cx="1328753" cy="1212408"/>
            <a:chOff x="455890" y="2412353"/>
            <a:chExt cx="1328753" cy="1212408"/>
          </a:xfrm>
        </p:grpSpPr>
        <p:grpSp>
          <p:nvGrpSpPr>
            <p:cNvPr id="34" name="Group 33"/>
            <p:cNvGrpSpPr/>
            <p:nvPr/>
          </p:nvGrpSpPr>
          <p:grpSpPr>
            <a:xfrm>
              <a:off x="455890" y="2412353"/>
              <a:ext cx="1328753" cy="771113"/>
              <a:chOff x="455890" y="2412353"/>
              <a:chExt cx="1328753" cy="771113"/>
            </a:xfrm>
          </p:grpSpPr>
          <p:sp>
            <p:nvSpPr>
              <p:cNvPr id="39" name="TextBox 38"/>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40" name="TextBox 39"/>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38" name="TextBox 37"/>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41" name="Picture 4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53305" y="2625569"/>
            <a:ext cx="660318" cy="1301588"/>
          </a:xfrm>
          <a:prstGeom prst="rect">
            <a:avLst/>
          </a:prstGeom>
        </p:spPr>
      </p:pic>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2163" y="2625569"/>
            <a:ext cx="660318" cy="1301588"/>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46696" y="2625569"/>
            <a:ext cx="660318" cy="1301588"/>
          </a:xfrm>
          <a:prstGeom prst="rect">
            <a:avLst/>
          </a:prstGeom>
        </p:spPr>
      </p:pic>
      <p:sp>
        <p:nvSpPr>
          <p:cNvPr id="44" name="TextBox 43"/>
          <p:cNvSpPr txBox="1"/>
          <p:nvPr/>
        </p:nvSpPr>
        <p:spPr>
          <a:xfrm>
            <a:off x="7974549" y="3967088"/>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45" name="TextBox 44"/>
          <p:cNvSpPr txBox="1"/>
          <p:nvPr/>
        </p:nvSpPr>
        <p:spPr>
          <a:xfrm>
            <a:off x="8600798" y="3951631"/>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46" name="TextBox 45"/>
          <p:cNvSpPr txBox="1"/>
          <p:nvPr/>
        </p:nvSpPr>
        <p:spPr>
          <a:xfrm>
            <a:off x="9255177" y="3951631"/>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47" name="Picture 4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52584" y="2778578"/>
            <a:ext cx="2253969" cy="507937"/>
          </a:xfrm>
          <a:prstGeom prst="rect">
            <a:avLst/>
          </a:prstGeom>
        </p:spPr>
      </p:pic>
      <p:pic>
        <p:nvPicPr>
          <p:cNvPr id="48" name="Picture 4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17924" y="3619408"/>
            <a:ext cx="2253969" cy="507937"/>
          </a:xfrm>
          <a:prstGeom prst="rect">
            <a:avLst/>
          </a:prstGeom>
        </p:spPr>
      </p:pic>
      <p:sp>
        <p:nvSpPr>
          <p:cNvPr id="49" name="TextBox 48"/>
          <p:cNvSpPr txBox="1"/>
          <p:nvPr/>
        </p:nvSpPr>
        <p:spPr>
          <a:xfrm>
            <a:off x="5690517" y="3231598"/>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78576" y="4083441"/>
            <a:ext cx="4273016" cy="1460318"/>
          </a:xfrm>
          <a:prstGeom prst="rect">
            <a:avLst/>
          </a:prstGeom>
        </p:spPr>
      </p:pic>
      <p:sp>
        <p:nvSpPr>
          <p:cNvPr id="51" name="TextBox 50"/>
          <p:cNvSpPr txBox="1"/>
          <p:nvPr/>
        </p:nvSpPr>
        <p:spPr>
          <a:xfrm>
            <a:off x="5447892" y="4481559"/>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grpSp>
        <p:nvGrpSpPr>
          <p:cNvPr id="52" name="Group 51"/>
          <p:cNvGrpSpPr/>
          <p:nvPr/>
        </p:nvGrpSpPr>
        <p:grpSpPr>
          <a:xfrm>
            <a:off x="5063233" y="5187787"/>
            <a:ext cx="2172990" cy="960352"/>
            <a:chOff x="3514857" y="4882512"/>
            <a:chExt cx="2172990" cy="960352"/>
          </a:xfrm>
        </p:grpSpPr>
        <p:pic>
          <p:nvPicPr>
            <p:cNvPr id="53" name="Picture 5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14857" y="4882512"/>
              <a:ext cx="2114286" cy="660318"/>
            </a:xfrm>
            <a:prstGeom prst="rect">
              <a:avLst/>
            </a:prstGeom>
          </p:spPr>
        </p:pic>
        <p:sp>
          <p:nvSpPr>
            <p:cNvPr id="54" name="TextBox 53"/>
            <p:cNvSpPr txBox="1"/>
            <p:nvPr/>
          </p:nvSpPr>
          <p:spPr>
            <a:xfrm>
              <a:off x="3693591" y="5565867"/>
              <a:ext cx="1994256"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Executive Review Committee</a:t>
              </a:r>
            </a:p>
          </p:txBody>
        </p:sp>
      </p:grpSp>
    </p:spTree>
    <p:extLst>
      <p:ext uri="{BB962C8B-B14F-4D97-AF65-F5344CB8AC3E}">
        <p14:creationId xmlns:p14="http://schemas.microsoft.com/office/powerpoint/2010/main" val="1822860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x-none" dirty="0">
                <a:latin typeface="Calibri" charset="0"/>
                <a:ea typeface="ＭＳ Ｐゴシック" charset="0"/>
              </a:rPr>
              <a:t>What is the purpose of a FOSS Review?</a:t>
            </a:r>
            <a:endParaRPr lang="en-US" dirty="0">
              <a:latin typeface="Calibri" charset="0"/>
              <a:ea typeface="ＭＳ Ｐゴシック" charset="0"/>
            </a:endParaRPr>
          </a:p>
          <a:p>
            <a:pPr>
              <a:buFont typeface="Arial" charset="0"/>
              <a:buChar char="•"/>
            </a:pPr>
            <a:r>
              <a:rPr lang="en-US" dirty="0">
                <a:latin typeface="Calibri" charset="0"/>
                <a:ea typeface="ＭＳ Ｐゴシック" charset="0"/>
              </a:rPr>
              <a:t>What is the first action you should take if you want to use FOSS components?</a:t>
            </a:r>
          </a:p>
          <a:p>
            <a:pPr>
              <a:buFont typeface="Arial" charset="0"/>
              <a:buChar char="•"/>
            </a:pPr>
            <a:r>
              <a:rPr lang="en-US" dirty="0">
                <a:latin typeface="Calibri" charset="0"/>
                <a:ea typeface="ＭＳ Ｐゴシック" charset="0"/>
              </a:rPr>
              <a:t>What kinds of information might you collect for a FOSS review?</a:t>
            </a:r>
          </a:p>
          <a:p>
            <a:r>
              <a:rPr lang="x-none" dirty="0">
                <a:latin typeface="Calibri" charset="0"/>
                <a:ea typeface="ＭＳ Ｐゴシック" charset="0"/>
              </a:rPr>
              <a:t>What additional information is important when reviewing a </a:t>
            </a:r>
            <a:r>
              <a:rPr lang="en-US" dirty="0">
                <a:latin typeface="Calibri" charset="0"/>
                <a:ea typeface="ＭＳ Ｐゴシック" charset="0"/>
              </a:rPr>
              <a:t>FOSS</a:t>
            </a:r>
            <a:r>
              <a:rPr lang="x-none" dirty="0">
                <a:latin typeface="Calibri" charset="0"/>
                <a:ea typeface="ＭＳ Ｐゴシック" charset="0"/>
              </a:rPr>
              <a:t> component from an outside vendor?</a:t>
            </a:r>
          </a:p>
          <a:p>
            <a:r>
              <a:rPr lang="x-none" dirty="0">
                <a:latin typeface="Calibri" charset="0"/>
                <a:ea typeface="ＭＳ Ｐゴシック" charset="0"/>
              </a:rPr>
              <a:t>What steps can be taken to assess the quality of this information?</a:t>
            </a:r>
          </a:p>
          <a:p>
            <a:pPr>
              <a:buFont typeface="Arial" charset="0"/>
              <a:buChar char="•"/>
            </a:pPr>
            <a:r>
              <a:rPr lang="en-US" dirty="0">
                <a:latin typeface="Calibri" charset="0"/>
                <a:ea typeface="ＭＳ Ｐゴシック" charset="0"/>
              </a:rPr>
              <a:t>What should you do if you have a question about using FOSS?</a:t>
            </a:r>
          </a:p>
          <a:p>
            <a:endParaRPr lang="x-none" dirty="0">
              <a:latin typeface="Calibri" charset="0"/>
              <a:ea typeface="ＭＳ Ｐゴシック" charset="0"/>
            </a:endParaRP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3686449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6</a:t>
            </a:r>
          </a:p>
        </p:txBody>
      </p:sp>
      <p:sp>
        <p:nvSpPr>
          <p:cNvPr id="5" name="Text Placeholder 4"/>
          <p:cNvSpPr>
            <a:spLocks noGrp="1"/>
          </p:cNvSpPr>
          <p:nvPr>
            <p:ph type="body" idx="1"/>
          </p:nvPr>
        </p:nvSpPr>
        <p:spPr/>
        <p:txBody>
          <a:bodyPr/>
          <a:lstStyle/>
          <a:p>
            <a:r>
              <a:rPr lang="en-US"/>
              <a:t> End to End Compliance Management (</a:t>
            </a:r>
            <a:r>
              <a:rPr lang="en-US" dirty="0">
                <a:latin typeface="Arial" charset="0"/>
              </a:rPr>
              <a:t>Example Process)</a:t>
            </a:r>
            <a:endParaRPr lang="en-US" dirty="0">
              <a:solidFill>
                <a:schemeClr val="tx1"/>
              </a:solidFill>
              <a:latin typeface="Arial" charset="0"/>
            </a:endParaRPr>
          </a:p>
        </p:txBody>
      </p:sp>
    </p:spTree>
    <p:extLst>
      <p:ext uri="{BB962C8B-B14F-4D97-AF65-F5344CB8AC3E}">
        <p14:creationId xmlns:p14="http://schemas.microsoft.com/office/powerpoint/2010/main" val="1462782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concepts in software</a:t>
            </a:r>
            <a:endParaRPr lang="en-US" dirty="0">
              <a:solidFill>
                <a:srgbClr val="FF0000"/>
              </a:solidFill>
            </a:endParaRPr>
          </a:p>
        </p:txBody>
      </p:sp>
      <p:sp>
        <p:nvSpPr>
          <p:cNvPr id="3" name="Content Placeholder 2"/>
          <p:cNvSpPr>
            <a:spLocks noGrp="1"/>
          </p:cNvSpPr>
          <p:nvPr>
            <p:ph idx="1"/>
          </p:nvPr>
        </p:nvSpPr>
        <p:spPr>
          <a:xfrm>
            <a:off x="712917" y="1470990"/>
            <a:ext cx="10640883" cy="4991463"/>
          </a:xfrm>
        </p:spPr>
        <p:txBody>
          <a:bodyPr vert="horz" lIns="91440" tIns="45720" rIns="91440" bIns="45720" rtlCol="0" anchor="t">
            <a:normAutofit/>
          </a:bodyPr>
          <a:lstStyle/>
          <a:p>
            <a:r>
              <a:rPr lang="en-US" dirty="0"/>
              <a:t>Basic rule = copyright protects creative works</a:t>
            </a:r>
          </a:p>
          <a:p>
            <a:r>
              <a:rPr lang="en-US" dirty="0"/>
              <a:t>Copyright generally applies to literary works, such as books, movies, pictures, music, maps</a:t>
            </a:r>
          </a:p>
          <a:p>
            <a:r>
              <a:rPr lang="en-US" dirty="0"/>
              <a:t>Software is protected by copyright, not the functionality (that’s protected by patents) but the expression (creativity in implementation details)</a:t>
            </a:r>
          </a:p>
          <a:p>
            <a:r>
              <a:rPr lang="en-US" dirty="0"/>
              <a:t>The copyright owner only has control over the work that he or she created, not someone else’s independent creation</a:t>
            </a:r>
          </a:p>
        </p:txBody>
      </p:sp>
    </p:spTree>
    <p:extLst>
      <p:ext uri="{BB962C8B-B14F-4D97-AF65-F5344CB8AC3E}">
        <p14:creationId xmlns:p14="http://schemas.microsoft.com/office/powerpoint/2010/main" val="2319605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Introduction</a:t>
            </a: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dirty="0">
                <a:latin typeface="Calibri" charset="0"/>
                <a:ea typeface="MS PGothic" charset="0"/>
              </a:rPr>
              <a:t>Compliance management consists of a set of actions that controls the intake and distribution of FOSS used in products (or "Supplied Software" in the </a:t>
            </a:r>
            <a:r>
              <a:rPr lang="en-US" dirty="0" err="1">
                <a:latin typeface="Calibri" charset="0"/>
                <a:ea typeface="MS PGothic" charset="0"/>
              </a:rPr>
              <a:t>OpenChain</a:t>
            </a:r>
            <a:r>
              <a:rPr lang="en-US" dirty="0">
                <a:latin typeface="Calibri" charset="0"/>
                <a:ea typeface="MS PGothic" charset="0"/>
              </a:rPr>
              <a:t> specification) </a:t>
            </a:r>
          </a:p>
          <a:p>
            <a:pPr>
              <a:buFont typeface="Arial"/>
              <a:buChar char="•"/>
            </a:pPr>
            <a:r>
              <a:rPr lang="en-US" dirty="0">
                <a:latin typeface="Calibri" charset="0"/>
                <a:ea typeface="MS PGothic" charset="0"/>
              </a:rPr>
              <a:t>The result of compliance due diligence is an identification of all FOSS used in the Supplied Software and confirmation that all FOSS license obligations have been or will be met</a:t>
            </a:r>
          </a:p>
          <a:p>
            <a:pPr>
              <a:buFont typeface="Arial"/>
              <a:buChar char="•"/>
            </a:pPr>
            <a:r>
              <a:rPr lang="en-US" dirty="0">
                <a:latin typeface="Calibri" charset="0"/>
                <a:ea typeface="MS PGothic" charset="0"/>
              </a:rPr>
              <a:t>This chapter provides an example of such a process, and may serve as a resource for forming or improving your internal processes  </a:t>
            </a:r>
          </a:p>
        </p:txBody>
      </p:sp>
      <p:sp>
        <p:nvSpPr>
          <p:cNvPr id="4" name="Rectangle 3"/>
          <p:cNvSpPr>
            <a:spLocks noChangeArrowheads="1"/>
          </p:cNvSpPr>
          <p:nvPr/>
        </p:nvSpPr>
        <p:spPr bwMode="auto">
          <a:xfrm rot="16200000">
            <a:off x="3347257" y="5102650"/>
            <a:ext cx="720725" cy="136048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eaVert"/>
          <a:lstStyle/>
          <a:p>
            <a:pPr algn="ctr">
              <a:defRPr/>
            </a:pPr>
            <a:r>
              <a:rPr lang="en-US" sz="1400" b="1" dirty="0">
                <a:solidFill>
                  <a:srgbClr val="000000"/>
                </a:solidFill>
              </a:rPr>
              <a:t>Incoming </a:t>
            </a:r>
          </a:p>
          <a:p>
            <a:pPr algn="ctr">
              <a:defRPr/>
            </a:pPr>
            <a:r>
              <a:rPr lang="en-US" sz="1400" b="1" dirty="0">
                <a:solidFill>
                  <a:srgbClr val="000000"/>
                </a:solidFill>
              </a:rPr>
              <a:t>FOSS</a:t>
            </a:r>
            <a:endParaRPr lang="en-US" sz="1400" b="1" i="1" dirty="0">
              <a:solidFill>
                <a:srgbClr val="000000"/>
              </a:solidFill>
            </a:endParaRPr>
          </a:p>
        </p:txBody>
      </p:sp>
      <p:sp>
        <p:nvSpPr>
          <p:cNvPr id="5" name="AutoShape 6"/>
          <p:cNvSpPr>
            <a:spLocks noChangeArrowheads="1"/>
          </p:cNvSpPr>
          <p:nvPr/>
        </p:nvSpPr>
        <p:spPr bwMode="auto">
          <a:xfrm>
            <a:off x="4765688" y="5085546"/>
            <a:ext cx="2449512" cy="1406525"/>
          </a:xfrm>
          <a:prstGeom prst="cloudCallout">
            <a:avLst>
              <a:gd name="adj1" fmla="val -7227"/>
              <a:gd name="adj2" fmla="val 496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a:p>
        </p:txBody>
      </p:sp>
      <p:sp>
        <p:nvSpPr>
          <p:cNvPr id="6" name="Rectangle 78"/>
          <p:cNvSpPr>
            <a:spLocks noChangeArrowheads="1"/>
          </p:cNvSpPr>
          <p:nvPr/>
        </p:nvSpPr>
        <p:spPr bwMode="auto">
          <a:xfrm rot="16200000">
            <a:off x="7890912" y="4955645"/>
            <a:ext cx="1039219" cy="168751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a:lstStyle/>
          <a:p>
            <a:pPr algn="ctr">
              <a:defRPr/>
            </a:pPr>
            <a:r>
              <a:rPr lang="en-US" sz="1400" b="1" dirty="0">
                <a:solidFill>
                  <a:srgbClr val="000000"/>
                </a:solidFill>
              </a:rPr>
              <a:t>FOSS identified;</a:t>
            </a:r>
          </a:p>
          <a:p>
            <a:pPr algn="ctr">
              <a:defRPr/>
            </a:pPr>
            <a:r>
              <a:rPr lang="en-US" sz="1400" b="1" dirty="0">
                <a:solidFill>
                  <a:srgbClr val="000000"/>
                </a:solidFill>
              </a:rPr>
              <a:t>FOSS obligations met</a:t>
            </a:r>
          </a:p>
        </p:txBody>
      </p:sp>
      <p:cxnSp>
        <p:nvCxnSpPr>
          <p:cNvPr id="7" name="AutoShape 8"/>
          <p:cNvCxnSpPr>
            <a:cxnSpLocks noChangeShapeType="1"/>
          </p:cNvCxnSpPr>
          <p:nvPr/>
        </p:nvCxnSpPr>
        <p:spPr bwMode="auto">
          <a:xfrm>
            <a:off x="4387863" y="5782458"/>
            <a:ext cx="385762" cy="63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8" name="AutoShape 9"/>
          <p:cNvCxnSpPr>
            <a:cxnSpLocks noChangeShapeType="1"/>
          </p:cNvCxnSpPr>
          <p:nvPr/>
        </p:nvCxnSpPr>
        <p:spPr bwMode="auto">
          <a:xfrm flipV="1">
            <a:off x="7213614" y="5784046"/>
            <a:ext cx="327025" cy="476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9" name="Rectangle 10"/>
          <p:cNvSpPr>
            <a:spLocks noChangeArrowheads="1"/>
          </p:cNvSpPr>
          <p:nvPr/>
        </p:nvSpPr>
        <p:spPr bwMode="auto">
          <a:xfrm rot="16200000">
            <a:off x="5664768" y="5023634"/>
            <a:ext cx="738664" cy="1533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nchor="ctr">
            <a:spAutoFit/>
          </a:bodyPr>
          <a:lstStyle/>
          <a:p>
            <a:pPr algn="ctr"/>
            <a:r>
              <a:rPr lang="en-US" b="1" dirty="0">
                <a:latin typeface="Calibri" charset="0"/>
              </a:rPr>
              <a:t>Compliance Process</a:t>
            </a:r>
          </a:p>
        </p:txBody>
      </p:sp>
    </p:spTree>
    <p:extLst>
      <p:ext uri="{BB962C8B-B14F-4D97-AF65-F5344CB8AC3E}">
        <p14:creationId xmlns:p14="http://schemas.microsoft.com/office/powerpoint/2010/main" val="395319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8"/>
          <p:cNvSpPr>
            <a:spLocks noChangeArrowheads="1"/>
          </p:cNvSpPr>
          <p:nvPr/>
        </p:nvSpPr>
        <p:spPr bwMode="auto">
          <a:xfrm rot="-5400000">
            <a:off x="2419876" y="1330649"/>
            <a:ext cx="347663" cy="1830387"/>
          </a:xfrm>
          <a:prstGeom prst="rect">
            <a:avLst/>
          </a:prstGeom>
          <a:solidFill>
            <a:srgbClr val="0099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Incoming Software</a:t>
            </a:r>
          </a:p>
        </p:txBody>
      </p:sp>
      <p:sp>
        <p:nvSpPr>
          <p:cNvPr id="4" name="AutoShape 6"/>
          <p:cNvSpPr>
            <a:spLocks noChangeArrowheads="1"/>
          </p:cNvSpPr>
          <p:nvPr/>
        </p:nvSpPr>
        <p:spPr bwMode="auto">
          <a:xfrm>
            <a:off x="3843864" y="1698948"/>
            <a:ext cx="4625975" cy="2157412"/>
          </a:xfrm>
          <a:prstGeom prst="cloudCallout">
            <a:avLst>
              <a:gd name="adj1" fmla="val -27681"/>
              <a:gd name="adj2" fmla="val 18898"/>
            </a:avLst>
          </a:prstGeom>
          <a:gradFill rotWithShape="1">
            <a:gsLst>
              <a:gs pos="0">
                <a:srgbClr val="B0BCD2"/>
              </a:gs>
              <a:gs pos="35001">
                <a:srgbClr val="C8D0DF"/>
              </a:gs>
              <a:gs pos="100000">
                <a:srgbClr val="EAEDF3"/>
              </a:gs>
            </a:gsLst>
            <a:lin ang="16200000" scaled="1"/>
          </a:gradFill>
          <a:ln>
            <a:noFill/>
          </a:ln>
          <a:effectLst>
            <a:outerShdw blurRad="63500" dist="20000" dir="5400000" rotWithShape="0">
              <a:srgbClr val="000000">
                <a:alpha val="37999"/>
              </a:srgbClr>
            </a:outerShdw>
          </a:effectLst>
          <a:extLst>
            <a:ext uri="{91240B29-F687-4f45-9708-019B960494DF}">
              <a14:hiddenLine xmlns:a14="http://schemas.microsoft.com/office/drawing/2010/main" xmlns="" w="9525">
                <a:solidFill>
                  <a:srgbClr val="000000"/>
                </a:solidFill>
                <a:round/>
                <a:headEnd/>
                <a:tailEnd/>
              </a14:hiddenLine>
            </a:ext>
          </a:extLst>
        </p:spPr>
        <p:txBody>
          <a:bodyPr lIns="82945" tIns="41473" rIns="82945" bIns="41473"/>
          <a:lstStyle/>
          <a:p>
            <a:pPr algn="ctr">
              <a:buFont typeface="Times New Roman" pitchFamily="16" charset="0"/>
              <a:buNone/>
              <a:defRPr/>
            </a:pPr>
            <a:endParaRPr lang="en-US" sz="1500" dirty="0">
              <a:solidFill>
                <a:schemeClr val="dk1"/>
              </a:solidFill>
            </a:endParaRPr>
          </a:p>
        </p:txBody>
      </p:sp>
      <p:sp>
        <p:nvSpPr>
          <p:cNvPr id="8" name="Rectangle 78"/>
          <p:cNvSpPr>
            <a:spLocks noChangeArrowheads="1"/>
          </p:cNvSpPr>
          <p:nvPr/>
        </p:nvSpPr>
        <p:spPr bwMode="auto">
          <a:xfrm rot="10800000">
            <a:off x="4029175" y="2054549"/>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Identification</a:t>
            </a:r>
            <a:endParaRPr lang="en-US" sz="1300" b="1" i="1" dirty="0">
              <a:solidFill>
                <a:srgbClr val="FFFFFF"/>
              </a:solidFill>
            </a:endParaRPr>
          </a:p>
        </p:txBody>
      </p:sp>
      <p:sp>
        <p:nvSpPr>
          <p:cNvPr id="9" name="Rectangle 78"/>
          <p:cNvSpPr>
            <a:spLocks noChangeArrowheads="1"/>
          </p:cNvSpPr>
          <p:nvPr/>
        </p:nvSpPr>
        <p:spPr bwMode="auto">
          <a:xfrm rot="10800000">
            <a:off x="4460975"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Audit</a:t>
            </a:r>
            <a:endParaRPr lang="en-US" sz="1300" b="1" i="1" dirty="0">
              <a:solidFill>
                <a:srgbClr val="FFFFFF"/>
              </a:solidFill>
            </a:endParaRPr>
          </a:p>
        </p:txBody>
      </p:sp>
      <p:sp>
        <p:nvSpPr>
          <p:cNvPr id="10" name="Rectangle 78"/>
          <p:cNvSpPr>
            <a:spLocks noChangeArrowheads="1"/>
          </p:cNvSpPr>
          <p:nvPr/>
        </p:nvSpPr>
        <p:spPr bwMode="auto">
          <a:xfrm rot="10800000">
            <a:off x="4897538" y="20593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Resolve Issues</a:t>
            </a:r>
            <a:endParaRPr lang="en-US" sz="1300" b="1" i="1" dirty="0">
              <a:solidFill>
                <a:srgbClr val="FFFFFF"/>
              </a:solidFill>
            </a:endParaRPr>
          </a:p>
        </p:txBody>
      </p:sp>
      <p:sp>
        <p:nvSpPr>
          <p:cNvPr id="11" name="Rectangle 78"/>
          <p:cNvSpPr>
            <a:spLocks noChangeArrowheads="1"/>
          </p:cNvSpPr>
          <p:nvPr/>
        </p:nvSpPr>
        <p:spPr bwMode="auto">
          <a:xfrm rot="10800000">
            <a:off x="5329338"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Reviews</a:t>
            </a:r>
            <a:endParaRPr lang="en-US" sz="1300" b="1" i="1" dirty="0">
              <a:solidFill>
                <a:srgbClr val="FFFFFF"/>
              </a:solidFill>
            </a:endParaRPr>
          </a:p>
        </p:txBody>
      </p:sp>
      <p:sp>
        <p:nvSpPr>
          <p:cNvPr id="12" name="Rectangle 78"/>
          <p:cNvSpPr>
            <a:spLocks noChangeArrowheads="1"/>
          </p:cNvSpPr>
          <p:nvPr/>
        </p:nvSpPr>
        <p:spPr bwMode="auto">
          <a:xfrm rot="10800000">
            <a:off x="5760343"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Approvals</a:t>
            </a:r>
            <a:endParaRPr lang="en-US" sz="1300" b="1" i="1" dirty="0">
              <a:solidFill>
                <a:srgbClr val="FFFFFF"/>
              </a:solidFill>
            </a:endParaRPr>
          </a:p>
        </p:txBody>
      </p:sp>
      <p:sp>
        <p:nvSpPr>
          <p:cNvPr id="13" name="Rectangle 78"/>
          <p:cNvSpPr>
            <a:spLocks noChangeArrowheads="1"/>
          </p:cNvSpPr>
          <p:nvPr/>
        </p:nvSpPr>
        <p:spPr bwMode="auto">
          <a:xfrm rot="10800000">
            <a:off x="6200081" y="2051373"/>
            <a:ext cx="367565" cy="1420812"/>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Registration</a:t>
            </a:r>
            <a:endParaRPr lang="en-US" sz="1300" b="1" i="1" dirty="0">
              <a:solidFill>
                <a:srgbClr val="FFFFFF"/>
              </a:solidFill>
            </a:endParaRPr>
          </a:p>
        </p:txBody>
      </p:sp>
      <p:sp>
        <p:nvSpPr>
          <p:cNvPr id="14" name="Rectangle 78"/>
          <p:cNvSpPr>
            <a:spLocks noChangeArrowheads="1"/>
          </p:cNvSpPr>
          <p:nvPr/>
        </p:nvSpPr>
        <p:spPr bwMode="auto">
          <a:xfrm rot="10800000">
            <a:off x="6639025" y="204978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Notices</a:t>
            </a:r>
            <a:endParaRPr lang="en-US" sz="1300" b="1" i="1" dirty="0">
              <a:solidFill>
                <a:srgbClr val="FFFFFF"/>
              </a:solidFill>
            </a:endParaRPr>
          </a:p>
        </p:txBody>
      </p:sp>
      <p:sp>
        <p:nvSpPr>
          <p:cNvPr id="15" name="Rectangle 78"/>
          <p:cNvSpPr>
            <a:spLocks noChangeArrowheads="1"/>
          </p:cNvSpPr>
          <p:nvPr/>
        </p:nvSpPr>
        <p:spPr bwMode="auto">
          <a:xfrm rot="10800000">
            <a:off x="7071618" y="20466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16" name="Rectangle 78"/>
          <p:cNvSpPr>
            <a:spLocks noChangeArrowheads="1"/>
          </p:cNvSpPr>
          <p:nvPr/>
        </p:nvSpPr>
        <p:spPr bwMode="auto">
          <a:xfrm rot="10800000">
            <a:off x="7503418" y="204343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Distribution</a:t>
            </a:r>
            <a:endParaRPr lang="en-US" sz="1300" b="1" i="1" dirty="0">
              <a:solidFill>
                <a:srgbClr val="FFFFFF"/>
              </a:solidFill>
            </a:endParaRPr>
          </a:p>
        </p:txBody>
      </p:sp>
      <p:sp>
        <p:nvSpPr>
          <p:cNvPr id="17" name="Rectangle 78"/>
          <p:cNvSpPr>
            <a:spLocks noChangeArrowheads="1"/>
          </p:cNvSpPr>
          <p:nvPr/>
        </p:nvSpPr>
        <p:spPr bwMode="auto">
          <a:xfrm rot="10800000">
            <a:off x="7939188"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21517" name="AutoShape 25"/>
          <p:cNvSpPr>
            <a:spLocks noChangeArrowheads="1"/>
          </p:cNvSpPr>
          <p:nvPr/>
        </p:nvSpPr>
        <p:spPr bwMode="auto">
          <a:xfrm>
            <a:off x="1818214" y="2482896"/>
            <a:ext cx="1519237" cy="27995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Proprietary Software</a:t>
            </a:r>
          </a:p>
        </p:txBody>
      </p:sp>
      <p:sp>
        <p:nvSpPr>
          <p:cNvPr id="21518" name="AutoShape 25"/>
          <p:cNvSpPr>
            <a:spLocks noChangeArrowheads="1"/>
          </p:cNvSpPr>
          <p:nvPr/>
        </p:nvSpPr>
        <p:spPr bwMode="auto">
          <a:xfrm>
            <a:off x="1818214" y="2855959"/>
            <a:ext cx="1519237" cy="27995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3</a:t>
            </a:r>
            <a:r>
              <a:rPr lang="en-US" sz="1100" b="1" baseline="30000">
                <a:solidFill>
                  <a:schemeClr val="tx2"/>
                </a:solidFill>
                <a:latin typeface="Calibri" charset="0"/>
                <a:cs typeface="Arial" charset="0"/>
              </a:rPr>
              <a:t>rd</a:t>
            </a:r>
            <a:r>
              <a:rPr lang="en-US" sz="1100" b="1">
                <a:solidFill>
                  <a:schemeClr val="tx2"/>
                </a:solidFill>
                <a:latin typeface="Calibri" charset="0"/>
                <a:cs typeface="Arial" charset="0"/>
              </a:rPr>
              <a:t> Party Software</a:t>
            </a:r>
          </a:p>
        </p:txBody>
      </p:sp>
      <p:sp>
        <p:nvSpPr>
          <p:cNvPr id="21519" name="AutoShape 25"/>
          <p:cNvSpPr>
            <a:spLocks noChangeArrowheads="1"/>
          </p:cNvSpPr>
          <p:nvPr/>
        </p:nvSpPr>
        <p:spPr bwMode="auto">
          <a:xfrm>
            <a:off x="1818214" y="3212353"/>
            <a:ext cx="1519237" cy="27995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82945" tIns="41473" rIns="82945" bIns="41473" anchor="ctr">
            <a:spAutoFit/>
          </a:bodyPr>
          <a:lstStyle/>
          <a:p>
            <a:pPr algn="ctr"/>
            <a:r>
              <a:rPr lang="en-US" sz="1100" b="1" dirty="0">
                <a:solidFill>
                  <a:schemeClr val="tx2"/>
                </a:solidFill>
                <a:latin typeface="Calibri" charset="0"/>
                <a:cs typeface="Arial" charset="0"/>
              </a:rPr>
              <a:t>FOSS</a:t>
            </a:r>
          </a:p>
        </p:txBody>
      </p:sp>
      <p:cxnSp>
        <p:nvCxnSpPr>
          <p:cNvPr id="40" name="Straight Arrow Connector 39"/>
          <p:cNvCxnSpPr>
            <a:endCxn id="8" idx="3"/>
          </p:cNvCxnSpPr>
          <p:nvPr/>
        </p:nvCxnSpPr>
        <p:spPr bwMode="auto">
          <a:xfrm flipV="1">
            <a:off x="3754964" y="2764161"/>
            <a:ext cx="274211"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2" name="Rectangle 78"/>
          <p:cNvSpPr>
            <a:spLocks noChangeArrowheads="1"/>
          </p:cNvSpPr>
          <p:nvPr/>
        </p:nvSpPr>
        <p:spPr bwMode="auto">
          <a:xfrm rot="-5400000">
            <a:off x="9561244" y="1469554"/>
            <a:ext cx="319088"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Outgoing Software</a:t>
            </a:r>
          </a:p>
        </p:txBody>
      </p:sp>
      <p:cxnSp>
        <p:nvCxnSpPr>
          <p:cNvPr id="43" name="Straight Arrow Connector 42"/>
          <p:cNvCxnSpPr>
            <a:stCxn id="17" idx="1"/>
          </p:cNvCxnSpPr>
          <p:nvPr/>
        </p:nvCxnSpPr>
        <p:spPr bwMode="auto">
          <a:xfrm>
            <a:off x="8306753" y="2772098"/>
            <a:ext cx="383747"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5" name="Rectangle 78"/>
          <p:cNvSpPr>
            <a:spLocks noChangeArrowheads="1"/>
          </p:cNvSpPr>
          <p:nvPr/>
        </p:nvSpPr>
        <p:spPr bwMode="auto">
          <a:xfrm rot="-5400000">
            <a:off x="9536185" y="2005154"/>
            <a:ext cx="343081"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Notices &amp; Attributions</a:t>
            </a:r>
          </a:p>
        </p:txBody>
      </p:sp>
      <p:sp>
        <p:nvSpPr>
          <p:cNvPr id="46" name="Rectangle 78"/>
          <p:cNvSpPr>
            <a:spLocks noChangeArrowheads="1"/>
          </p:cNvSpPr>
          <p:nvPr/>
        </p:nvSpPr>
        <p:spPr bwMode="auto">
          <a:xfrm rot="-5400000">
            <a:off x="9566007" y="2493492"/>
            <a:ext cx="309563"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Written Offer</a:t>
            </a:r>
          </a:p>
        </p:txBody>
      </p:sp>
      <p:sp>
        <p:nvSpPr>
          <p:cNvPr id="21525" name="TextBox 23"/>
          <p:cNvSpPr txBox="1">
            <a:spLocks noChangeArrowheads="1"/>
          </p:cNvSpPr>
          <p:nvPr/>
        </p:nvSpPr>
        <p:spPr bwMode="auto">
          <a:xfrm>
            <a:off x="3144302" y="4650111"/>
            <a:ext cx="1665820" cy="9387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Scan or audit source code </a:t>
            </a:r>
          </a:p>
          <a:p>
            <a:pPr algn="ctr"/>
            <a:r>
              <a:rPr lang="en-US" sz="1100" dirty="0">
                <a:cs typeface="Arial" charset="0"/>
              </a:rPr>
              <a:t>– and –</a:t>
            </a:r>
          </a:p>
          <a:p>
            <a:pPr algn="ctr"/>
            <a:r>
              <a:rPr lang="en-US" sz="1100" dirty="0">
                <a:cs typeface="Arial" charset="0"/>
              </a:rPr>
              <a:t>Confirm origin and</a:t>
            </a:r>
          </a:p>
          <a:p>
            <a:pPr algn="ctr"/>
            <a:r>
              <a:rPr lang="en-US" sz="1100" dirty="0">
                <a:cs typeface="Arial" charset="0"/>
              </a:rPr>
              <a:t>license of source </a:t>
            </a:r>
          </a:p>
          <a:p>
            <a:pPr algn="ctr"/>
            <a:r>
              <a:rPr lang="en-US" sz="1100" dirty="0">
                <a:cs typeface="Arial" charset="0"/>
              </a:rPr>
              <a:t>code</a:t>
            </a:r>
          </a:p>
        </p:txBody>
      </p:sp>
      <p:sp>
        <p:nvSpPr>
          <p:cNvPr id="21526" name="TextBox 24"/>
          <p:cNvSpPr txBox="1">
            <a:spLocks noChangeArrowheads="1"/>
          </p:cNvSpPr>
          <p:nvPr/>
        </p:nvSpPr>
        <p:spPr bwMode="auto">
          <a:xfrm>
            <a:off x="4487908" y="4646936"/>
            <a:ext cx="1545596" cy="600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Resolve any </a:t>
            </a:r>
          </a:p>
          <a:p>
            <a:pPr algn="ctr"/>
            <a:r>
              <a:rPr lang="en-US" sz="1100" dirty="0">
                <a:cs typeface="Arial" charset="0"/>
              </a:rPr>
              <a:t>audit issues in line with</a:t>
            </a:r>
          </a:p>
          <a:p>
            <a:pPr algn="ctr"/>
            <a:r>
              <a:rPr lang="en-US" sz="1100" dirty="0">
                <a:cs typeface="Arial" charset="0"/>
              </a:rPr>
              <a:t>company FOSS policies</a:t>
            </a:r>
          </a:p>
        </p:txBody>
      </p:sp>
      <p:sp>
        <p:nvSpPr>
          <p:cNvPr id="21527" name="TextBox 25"/>
          <p:cNvSpPr txBox="1">
            <a:spLocks noChangeArrowheads="1"/>
          </p:cNvSpPr>
          <p:nvPr/>
        </p:nvSpPr>
        <p:spPr bwMode="auto">
          <a:xfrm>
            <a:off x="1919288" y="4646613"/>
            <a:ext cx="1099615" cy="600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Identify FOSS components for review</a:t>
            </a:r>
          </a:p>
        </p:txBody>
      </p:sp>
      <p:sp>
        <p:nvSpPr>
          <p:cNvPr id="29" name="Right Brace 28"/>
          <p:cNvSpPr>
            <a:spLocks/>
          </p:cNvSpPr>
          <p:nvPr/>
        </p:nvSpPr>
        <p:spPr bwMode="auto">
          <a:xfrm rot="5400000">
            <a:off x="4509820" y="3876205"/>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sp>
        <p:nvSpPr>
          <p:cNvPr id="30" name="Right Brace 29"/>
          <p:cNvSpPr>
            <a:spLocks/>
          </p:cNvSpPr>
          <p:nvPr/>
        </p:nvSpPr>
        <p:spPr bwMode="auto">
          <a:xfrm rot="5400000">
            <a:off x="4965432" y="3876205"/>
            <a:ext cx="142875" cy="430212"/>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sp>
        <p:nvSpPr>
          <p:cNvPr id="21530" name="TextBox 37"/>
          <p:cNvSpPr txBox="1">
            <a:spLocks noChangeArrowheads="1"/>
          </p:cNvSpPr>
          <p:nvPr/>
        </p:nvSpPr>
        <p:spPr bwMode="auto">
          <a:xfrm>
            <a:off x="6931550" y="4662810"/>
            <a:ext cx="1612900" cy="1107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Verify source code packages for distribution</a:t>
            </a:r>
          </a:p>
          <a:p>
            <a:pPr algn="ctr"/>
            <a:r>
              <a:rPr lang="en-US" sz="1100">
                <a:cs typeface="Arial" charset="0"/>
              </a:rPr>
              <a:t>– and – </a:t>
            </a:r>
          </a:p>
          <a:p>
            <a:pPr algn="ctr"/>
            <a:r>
              <a:rPr lang="en-US" sz="1100">
                <a:cs typeface="Arial" charset="0"/>
              </a:rPr>
              <a:t>Verify appropriate notices are provided</a:t>
            </a:r>
          </a:p>
          <a:p>
            <a:pPr algn="ctr">
              <a:buFontTx/>
              <a:buChar char="-"/>
            </a:pPr>
            <a:endParaRPr lang="en-US" sz="1100">
              <a:cs typeface="Arial" charset="0"/>
            </a:endParaRPr>
          </a:p>
        </p:txBody>
      </p:sp>
      <p:sp>
        <p:nvSpPr>
          <p:cNvPr id="32" name="Right Brace 31"/>
          <p:cNvSpPr>
            <a:spLocks/>
          </p:cNvSpPr>
          <p:nvPr/>
        </p:nvSpPr>
        <p:spPr bwMode="auto">
          <a:xfrm rot="5400000">
            <a:off x="721031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sp>
        <p:nvSpPr>
          <p:cNvPr id="33" name="Right Brace 32"/>
          <p:cNvSpPr>
            <a:spLocks/>
          </p:cNvSpPr>
          <p:nvPr/>
        </p:nvSpPr>
        <p:spPr bwMode="auto">
          <a:xfrm rot="5400000">
            <a:off x="405182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cxnSp>
        <p:nvCxnSpPr>
          <p:cNvPr id="38" name="Straight Arrow Connector 37"/>
          <p:cNvCxnSpPr>
            <a:cxnSpLocks noChangeShapeType="1"/>
            <a:stCxn id="21527" idx="0"/>
          </p:cNvCxnSpPr>
          <p:nvPr/>
        </p:nvCxnSpPr>
        <p:spPr bwMode="auto">
          <a:xfrm flipV="1">
            <a:off x="2469096" y="4219899"/>
            <a:ext cx="1630354" cy="426714"/>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39" name="Straight Arrow Connector 38"/>
          <p:cNvCxnSpPr>
            <a:cxnSpLocks noChangeShapeType="1"/>
            <a:stCxn id="21525" idx="0"/>
          </p:cNvCxnSpPr>
          <p:nvPr/>
        </p:nvCxnSpPr>
        <p:spPr bwMode="auto">
          <a:xfrm flipV="1">
            <a:off x="3977212" y="4219899"/>
            <a:ext cx="547688" cy="430212"/>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41" name="Straight Arrow Connector 40"/>
          <p:cNvCxnSpPr>
            <a:cxnSpLocks noChangeShapeType="1"/>
            <a:stCxn id="21526" idx="0"/>
          </p:cNvCxnSpPr>
          <p:nvPr/>
        </p:nvCxnSpPr>
        <p:spPr bwMode="auto">
          <a:xfrm flipH="1" flipV="1">
            <a:off x="5066248" y="4270700"/>
            <a:ext cx="194458" cy="376236"/>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sp>
        <p:nvSpPr>
          <p:cNvPr id="44" name="Right Brace 43"/>
          <p:cNvSpPr>
            <a:spLocks/>
          </p:cNvSpPr>
          <p:nvPr/>
        </p:nvSpPr>
        <p:spPr bwMode="auto">
          <a:xfrm rot="5400000">
            <a:off x="6233845" y="3880967"/>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sp>
        <p:nvSpPr>
          <p:cNvPr id="21537" name="TextBox 62"/>
          <p:cNvSpPr txBox="1">
            <a:spLocks noChangeArrowheads="1"/>
          </p:cNvSpPr>
          <p:nvPr/>
        </p:nvSpPr>
        <p:spPr bwMode="auto">
          <a:xfrm>
            <a:off x="5855859" y="4651698"/>
            <a:ext cx="1151256" cy="1107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Record approved</a:t>
            </a:r>
          </a:p>
          <a:p>
            <a:pPr algn="ctr"/>
            <a:r>
              <a:rPr lang="en-US" sz="1100">
                <a:cs typeface="Arial" charset="0"/>
              </a:rPr>
              <a:t>software/version</a:t>
            </a:r>
          </a:p>
          <a:p>
            <a:pPr algn="ctr"/>
            <a:r>
              <a:rPr lang="en-US" sz="1100">
                <a:cs typeface="Arial" charset="0"/>
              </a:rPr>
              <a:t>in inventory per </a:t>
            </a:r>
          </a:p>
          <a:p>
            <a:pPr algn="ctr"/>
            <a:r>
              <a:rPr lang="en-US" sz="1100">
                <a:cs typeface="Arial" charset="0"/>
              </a:rPr>
              <a:t>product and per </a:t>
            </a:r>
          </a:p>
          <a:p>
            <a:pPr algn="ctr"/>
            <a:r>
              <a:rPr lang="en-US" sz="1100">
                <a:cs typeface="Arial" charset="0"/>
              </a:rPr>
              <a:t>release</a:t>
            </a:r>
          </a:p>
          <a:p>
            <a:pPr algn="ctr"/>
            <a:endParaRPr lang="en-US" sz="1100">
              <a:cs typeface="Arial" charset="0"/>
            </a:endParaRPr>
          </a:p>
        </p:txBody>
      </p:sp>
      <p:cxnSp>
        <p:nvCxnSpPr>
          <p:cNvPr id="50" name="Straight Arrow Connector 49"/>
          <p:cNvCxnSpPr>
            <a:cxnSpLocks noChangeShapeType="1"/>
            <a:stCxn id="21537" idx="0"/>
          </p:cNvCxnSpPr>
          <p:nvPr/>
        </p:nvCxnSpPr>
        <p:spPr bwMode="auto">
          <a:xfrm flipH="1" flipV="1">
            <a:off x="6306077" y="4219898"/>
            <a:ext cx="125411" cy="431800"/>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57" name="Straight Arrow Connector 56"/>
          <p:cNvCxnSpPr>
            <a:cxnSpLocks noChangeShapeType="1"/>
            <a:stCxn id="21530" idx="0"/>
            <a:endCxn id="32" idx="1"/>
          </p:cNvCxnSpPr>
          <p:nvPr/>
        </p:nvCxnSpPr>
        <p:spPr bwMode="auto">
          <a:xfrm flipH="1" flipV="1">
            <a:off x="7282547" y="4169099"/>
            <a:ext cx="455453" cy="493711"/>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sp>
        <p:nvSpPr>
          <p:cNvPr id="48" name="Right Brace 47"/>
          <p:cNvSpPr>
            <a:spLocks/>
          </p:cNvSpPr>
          <p:nvPr/>
        </p:nvSpPr>
        <p:spPr bwMode="auto">
          <a:xfrm rot="5400000">
            <a:off x="9575532" y="3180880"/>
            <a:ext cx="174625" cy="1865312"/>
          </a:xfrm>
          <a:prstGeom prst="rightBrace">
            <a:avLst>
              <a:gd name="adj1" fmla="val 8358"/>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p>
        </p:txBody>
      </p:sp>
      <p:sp>
        <p:nvSpPr>
          <p:cNvPr id="21541" name="TextBox 37"/>
          <p:cNvSpPr txBox="1">
            <a:spLocks noChangeArrowheads="1"/>
          </p:cNvSpPr>
          <p:nvPr/>
        </p:nvSpPr>
        <p:spPr bwMode="auto">
          <a:xfrm>
            <a:off x="8868301" y="4669161"/>
            <a:ext cx="1611313"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Publish source code,</a:t>
            </a:r>
          </a:p>
          <a:p>
            <a:pPr algn="ctr"/>
            <a:r>
              <a:rPr lang="en-US" sz="1100">
                <a:cs typeface="Arial" charset="0"/>
              </a:rPr>
              <a:t>notices and provide written offer</a:t>
            </a:r>
          </a:p>
        </p:txBody>
      </p:sp>
      <p:cxnSp>
        <p:nvCxnSpPr>
          <p:cNvPr id="21542" name="Straight Arrow Connector 59"/>
          <p:cNvCxnSpPr>
            <a:cxnSpLocks noChangeShapeType="1"/>
          </p:cNvCxnSpPr>
          <p:nvPr/>
        </p:nvCxnSpPr>
        <p:spPr bwMode="auto">
          <a:xfrm rot="5400000" flipH="1" flipV="1">
            <a:off x="9486632" y="4442942"/>
            <a:ext cx="346075" cy="1588"/>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xmlns="">
                <a:noFill/>
              </a14:hiddenFill>
            </a:ext>
          </a:extLst>
        </p:spPr>
      </p:cxnSp>
      <p:sp>
        <p:nvSpPr>
          <p:cNvPr id="61" name="Right Brace 60"/>
          <p:cNvSpPr>
            <a:spLocks/>
          </p:cNvSpPr>
          <p:nvPr/>
        </p:nvSpPr>
        <p:spPr bwMode="auto">
          <a:xfrm rot="5400000" flipH="1">
            <a:off x="5619482" y="1298105"/>
            <a:ext cx="138113" cy="828675"/>
          </a:xfrm>
          <a:prstGeom prst="rightBrace">
            <a:avLst>
              <a:gd name="adj1" fmla="val 8333"/>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2" name="Right Brace 61"/>
          <p:cNvSpPr>
            <a:spLocks/>
          </p:cNvSpPr>
          <p:nvPr/>
        </p:nvSpPr>
        <p:spPr bwMode="auto">
          <a:xfrm rot="5400000" flipH="1">
            <a:off x="6733113" y="1497336"/>
            <a:ext cx="138113" cy="430212"/>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3" name="Right Brace 62"/>
          <p:cNvSpPr>
            <a:spLocks/>
          </p:cNvSpPr>
          <p:nvPr/>
        </p:nvSpPr>
        <p:spPr bwMode="auto">
          <a:xfrm rot="5400000" flipH="1">
            <a:off x="8030101" y="1497336"/>
            <a:ext cx="138113" cy="430213"/>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a14="http://schemas.microsoft.com/office/drawing/2010/main" xmlns="">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19499" name="TextBox 24"/>
          <p:cNvSpPr txBox="1">
            <a:spLocks noChangeArrowheads="1"/>
          </p:cNvSpPr>
          <p:nvPr/>
        </p:nvSpPr>
        <p:spPr bwMode="auto">
          <a:xfrm>
            <a:off x="4651900" y="606749"/>
            <a:ext cx="1574800" cy="7694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dirty="0">
                <a:solidFill>
                  <a:srgbClr val="000000"/>
                </a:solidFill>
                <a:latin typeface="+mj-lt"/>
                <a:cs typeface="Arial" charset="0"/>
              </a:rPr>
              <a:t>Review and approve </a:t>
            </a:r>
          </a:p>
          <a:p>
            <a:pPr algn="ctr">
              <a:defRPr/>
            </a:pPr>
            <a:r>
              <a:rPr lang="en-US" sz="1100" dirty="0">
                <a:solidFill>
                  <a:srgbClr val="000000"/>
                </a:solidFill>
                <a:latin typeface="+mj-lt"/>
                <a:cs typeface="Arial" charset="0"/>
              </a:rPr>
              <a:t>compliance record of FOSS software components</a:t>
            </a:r>
          </a:p>
        </p:txBody>
      </p:sp>
      <p:sp>
        <p:nvSpPr>
          <p:cNvPr id="19500" name="TextBox 24"/>
          <p:cNvSpPr txBox="1">
            <a:spLocks noChangeArrowheads="1"/>
          </p:cNvSpPr>
          <p:nvPr/>
        </p:nvSpPr>
        <p:spPr bwMode="auto">
          <a:xfrm>
            <a:off x="6018739" y="608335"/>
            <a:ext cx="1576387" cy="446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Compile notices</a:t>
            </a:r>
          </a:p>
          <a:p>
            <a:pPr algn="ctr">
              <a:defRPr/>
            </a:pPr>
            <a:r>
              <a:rPr lang="en-US" sz="1100">
                <a:solidFill>
                  <a:srgbClr val="000000"/>
                </a:solidFill>
                <a:latin typeface="+mj-lt"/>
                <a:cs typeface="Arial" charset="0"/>
              </a:rPr>
              <a:t>for publication</a:t>
            </a:r>
          </a:p>
        </p:txBody>
      </p:sp>
      <p:cxnSp>
        <p:nvCxnSpPr>
          <p:cNvPr id="66" name="Straight Arrow Connector 65"/>
          <p:cNvCxnSpPr>
            <a:cxnSpLocks noChangeShapeType="1"/>
            <a:stCxn id="19499" idx="2"/>
          </p:cNvCxnSpPr>
          <p:nvPr/>
        </p:nvCxnSpPr>
        <p:spPr bwMode="auto">
          <a:xfrm>
            <a:off x="5439300" y="1376180"/>
            <a:ext cx="249238" cy="198943"/>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69" name="Straight Arrow Connector 68"/>
          <p:cNvCxnSpPr>
            <a:cxnSpLocks noChangeShapeType="1"/>
          </p:cNvCxnSpPr>
          <p:nvPr/>
        </p:nvCxnSpPr>
        <p:spPr bwMode="auto">
          <a:xfrm rot="16200000" flipH="1">
            <a:off x="6555313" y="1275086"/>
            <a:ext cx="484188" cy="7937"/>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sp>
        <p:nvSpPr>
          <p:cNvPr id="19503" name="TextBox 24"/>
          <p:cNvSpPr txBox="1">
            <a:spLocks noChangeArrowheads="1"/>
          </p:cNvSpPr>
          <p:nvPr/>
        </p:nvSpPr>
        <p:spPr bwMode="auto">
          <a:xfrm>
            <a:off x="7314139" y="606749"/>
            <a:ext cx="1576387" cy="446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Post publication</a:t>
            </a:r>
          </a:p>
          <a:p>
            <a:pPr algn="ctr">
              <a:defRPr/>
            </a:pPr>
            <a:r>
              <a:rPr lang="en-US" sz="1100">
                <a:solidFill>
                  <a:srgbClr val="000000"/>
                </a:solidFill>
                <a:latin typeface="+mj-lt"/>
                <a:cs typeface="Arial" charset="0"/>
              </a:rPr>
              <a:t>verifications</a:t>
            </a:r>
          </a:p>
        </p:txBody>
      </p:sp>
      <p:cxnSp>
        <p:nvCxnSpPr>
          <p:cNvPr id="76" name="Straight Arrow Connector 75"/>
          <p:cNvCxnSpPr>
            <a:cxnSpLocks noChangeShapeType="1"/>
          </p:cNvCxnSpPr>
          <p:nvPr/>
        </p:nvCxnSpPr>
        <p:spPr bwMode="auto">
          <a:xfrm rot="16200000" flipH="1">
            <a:off x="7852301" y="1273498"/>
            <a:ext cx="484187" cy="7938"/>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a14="http://schemas.microsoft.com/office/drawing/2010/main" xmlns="">
                <a:noFill/>
              </a14:hiddenFill>
            </a:ext>
          </a:extLst>
        </p:spPr>
      </p:cxnSp>
      <p:sp>
        <p:nvSpPr>
          <p:cNvPr id="77" name="Left Brace 76"/>
          <p:cNvSpPr/>
          <p:nvPr/>
        </p:nvSpPr>
        <p:spPr bwMode="auto">
          <a:xfrm>
            <a:off x="8730189" y="2135511"/>
            <a:ext cx="161925" cy="1312863"/>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8" name="Left Brace 77"/>
          <p:cNvSpPr/>
          <p:nvPr/>
        </p:nvSpPr>
        <p:spPr bwMode="auto">
          <a:xfrm flipH="1">
            <a:off x="3545413" y="2057723"/>
            <a:ext cx="138112" cy="1452562"/>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9" name="Right Arrow 78"/>
          <p:cNvSpPr/>
          <p:nvPr/>
        </p:nvSpPr>
        <p:spPr bwMode="auto">
          <a:xfrm>
            <a:off x="1678514" y="6067749"/>
            <a:ext cx="8848725" cy="484187"/>
          </a:xfrm>
          <a:prstGeom prst="right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lIns="82945" tIns="41473" rIns="82945" bIns="41473"/>
          <a:lstStyle/>
          <a:p>
            <a:pPr algn="ctr" defTabSz="414726">
              <a:lnSpc>
                <a:spcPct val="93000"/>
              </a:lnSpc>
              <a:buClr>
                <a:srgbClr val="000000"/>
              </a:buClr>
              <a:buSzPct val="100000"/>
              <a:defRPr/>
            </a:pPr>
            <a:r>
              <a:rPr lang="en-US" sz="1300" b="1" dirty="0">
                <a:solidFill>
                  <a:schemeClr val="bg1"/>
                </a:solidFill>
                <a:latin typeface="+mj-lt"/>
                <a:ea typeface="MS PGothic" pitchFamily="34" charset="-128"/>
                <a:cs typeface="DejaVu Sans" charset="0"/>
              </a:rPr>
              <a:t>Example of Compliance Management End-to-</a:t>
            </a:r>
            <a:r>
              <a:rPr lang="en-US" sz="1300" b="1" dirty="0">
                <a:solidFill>
                  <a:srgbClr val="FFFFFF"/>
                </a:solidFill>
                <a:latin typeface="+mj-lt"/>
                <a:ea typeface="MS PGothic" pitchFamily="34" charset="-128"/>
                <a:cs typeface="DejaVu Sans" charset="0"/>
              </a:rPr>
              <a:t>End Process</a:t>
            </a:r>
          </a:p>
        </p:txBody>
      </p:sp>
      <p:sp>
        <p:nvSpPr>
          <p:cNvPr id="52" name="Rectangle 2"/>
          <p:cNvSpPr txBox="1">
            <a:spLocks noChangeArrowheads="1"/>
          </p:cNvSpPr>
          <p:nvPr/>
        </p:nvSpPr>
        <p:spPr>
          <a:xfrm>
            <a:off x="273943" y="499592"/>
            <a:ext cx="10972800" cy="990600"/>
          </a:xfrm>
          <a:prstGeom prst="rect">
            <a:avLst/>
          </a:prstGeom>
        </p:spPr>
        <p:txBody>
          <a:bodyP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ea typeface="ＭＳ Ｐゴシック" charset="0"/>
                <a:cs typeface="ＭＳ Ｐゴシック" charset="0"/>
              </a:rPr>
              <a:t>Process Overview</a:t>
            </a:r>
          </a:p>
        </p:txBody>
      </p:sp>
    </p:spTree>
    <p:extLst>
      <p:ext uri="{BB962C8B-B14F-4D97-AF65-F5344CB8AC3E}">
        <p14:creationId xmlns:p14="http://schemas.microsoft.com/office/powerpoint/2010/main" val="1910730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4"/>
          <p:cNvSpPr>
            <a:spLocks noGrp="1"/>
          </p:cNvSpPr>
          <p:nvPr>
            <p:ph idx="1"/>
          </p:nvPr>
        </p:nvSpPr>
        <p:spPr>
          <a:xfrm>
            <a:off x="0" y="3690106"/>
            <a:ext cx="4464496" cy="2985013"/>
          </a:xfrm>
        </p:spPr>
        <p:txBody>
          <a:bodyPr vert="horz" wrap="square" lIns="252000" tIns="180000" rIns="180000" bIns="216000" rtlCol="0" anchor="t">
            <a:noAutofit/>
          </a:bodyPr>
          <a:lstStyle/>
          <a:p>
            <a:pPr eaLnBrk="1" hangingPunct="1">
              <a:buFont typeface="Arial"/>
              <a:buChar char="•"/>
            </a:pPr>
            <a:r>
              <a:rPr lang="en-US" b="0" u="sng" dirty="0">
                <a:solidFill>
                  <a:srgbClr val="0070C0"/>
                </a:solidFill>
                <a:latin typeface="Calibri" charset="0"/>
                <a:ea typeface="MS PGothic" charset="0"/>
              </a:rPr>
              <a:t>Pre-requisites:</a:t>
            </a:r>
            <a:endParaRPr lang="en-US" b="0" u="sng" dirty="0">
              <a:latin typeface="Calibri" charset="0"/>
              <a:ea typeface="MS PGothic" charset="0"/>
            </a:endParaRPr>
          </a:p>
          <a:p>
            <a:pPr marL="271463" lvl="1" indent="0">
              <a:buNone/>
            </a:pPr>
            <a:r>
              <a:rPr lang="en-US" sz="1600" dirty="0">
                <a:latin typeface="Calibri" charset="0"/>
                <a:ea typeface="MS PGothic" charset="0"/>
              </a:rPr>
              <a:t>The process may begin with one of these events:</a:t>
            </a:r>
          </a:p>
          <a:p>
            <a:pPr lvl="1"/>
            <a:r>
              <a:rPr lang="en-US" sz="1600" dirty="0">
                <a:latin typeface="Calibri" charset="0"/>
                <a:ea typeface="MS PGothic" charset="0"/>
              </a:rPr>
              <a:t>The development team requests the review of a FOSS component or an outgoing release</a:t>
            </a:r>
          </a:p>
          <a:p>
            <a:pPr lvl="1"/>
            <a:r>
              <a:rPr lang="en-US" sz="1600" dirty="0">
                <a:latin typeface="Calibri" charset="0"/>
                <a:ea typeface="MS PGothic" charset="0"/>
              </a:rPr>
              <a:t>Discovery of FOSS being used without proper authorization</a:t>
            </a:r>
          </a:p>
          <a:p>
            <a:pPr lvl="1"/>
            <a:r>
              <a:rPr lang="en-US" sz="1600" dirty="0">
                <a:latin typeface="Calibri" charset="0"/>
                <a:ea typeface="MS PGothic" charset="0"/>
              </a:rPr>
              <a:t>Discovery of FOSS being used as part of third party software </a:t>
            </a:r>
          </a:p>
          <a:p>
            <a:pPr eaLnBrk="1" hangingPunct="1">
              <a:buFont typeface="Arial"/>
              <a:buChar char="•"/>
            </a:pPr>
            <a:endParaRPr lang="en-US" dirty="0">
              <a:latin typeface="Calibri" charset="0"/>
              <a:ea typeface="MS PGothic" charset="0"/>
            </a:endParaRPr>
          </a:p>
        </p:txBody>
      </p:sp>
      <p:sp>
        <p:nvSpPr>
          <p:cNvPr id="24579" name="Rectangle 25"/>
          <p:cNvSpPr>
            <a:spLocks noGrp="1"/>
          </p:cNvSpPr>
          <p:nvPr>
            <p:ph type="body" sz="half" idx="4294967295"/>
          </p:nvPr>
        </p:nvSpPr>
        <p:spPr>
          <a:xfrm>
            <a:off x="8153400" y="3843338"/>
            <a:ext cx="4038600" cy="2301875"/>
          </a:xfrm>
        </p:spPr>
        <p:txBody>
          <a:bodyPr vert="horz" lIns="91440" tIns="45720" rIns="91440" bIns="45720" rtlCol="0" anchor="t">
            <a:normAutofit/>
          </a:bodyPr>
          <a:lstStyle/>
          <a:p>
            <a:pPr eaLnBrk="1" hangingPunct="1"/>
            <a:r>
              <a:rPr lang="en-US" sz="1800" u="sng" dirty="0">
                <a:solidFill>
                  <a:srgbClr val="0070C0"/>
                </a:solidFill>
                <a:latin typeface="Calibri" charset="0"/>
                <a:ea typeface="MS PGothic" charset="0"/>
              </a:rPr>
              <a:t>Outcome: </a:t>
            </a:r>
            <a:endParaRPr lang="en-US" sz="1800" u="sng" dirty="0">
              <a:latin typeface="Calibri" charset="0"/>
              <a:ea typeface="MS PGothic" charset="0"/>
            </a:endParaRPr>
          </a:p>
          <a:p>
            <a:pPr lvl="1" eaLnBrk="1" hangingPunct="1"/>
            <a:r>
              <a:rPr lang="en-US" sz="1600" dirty="0">
                <a:latin typeface="Calibri" charset="0"/>
                <a:ea typeface="MS PGothic" charset="0"/>
              </a:rPr>
              <a:t>A compliance record is created (or updated) for the FOSS </a:t>
            </a:r>
          </a:p>
          <a:p>
            <a:pPr lvl="1" eaLnBrk="1" hangingPunct="1"/>
            <a:r>
              <a:rPr lang="en-US" sz="1600" dirty="0">
                <a:latin typeface="Calibri" charset="0"/>
                <a:ea typeface="MS PGothic" charset="0"/>
              </a:rPr>
              <a:t>An audit is requested to scan or review the source code</a:t>
            </a:r>
          </a:p>
        </p:txBody>
      </p:sp>
      <p:sp>
        <p:nvSpPr>
          <p:cNvPr id="24580" name="AutoShape 5"/>
          <p:cNvSpPr>
            <a:spLocks noChangeArrowheads="1"/>
          </p:cNvSpPr>
          <p:nvPr/>
        </p:nvSpPr>
        <p:spPr bwMode="auto">
          <a:xfrm>
            <a:off x="3843338" y="1271589"/>
            <a:ext cx="4508500" cy="1792287"/>
          </a:xfrm>
          <a:prstGeom prst="cloudCallout">
            <a:avLst>
              <a:gd name="adj1" fmla="val -24583"/>
              <a:gd name="adj2" fmla="val 15722"/>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24581" name="Rectangle 78"/>
          <p:cNvSpPr>
            <a:spLocks noChangeArrowheads="1"/>
          </p:cNvSpPr>
          <p:nvPr/>
        </p:nvSpPr>
        <p:spPr bwMode="auto">
          <a:xfrm rot="-5400000">
            <a:off x="2999582" y="173752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4582" name="Rectangle 78"/>
          <p:cNvSpPr>
            <a:spLocks noChangeArrowheads="1"/>
          </p:cNvSpPr>
          <p:nvPr/>
        </p:nvSpPr>
        <p:spPr bwMode="auto">
          <a:xfrm rot="-5400000">
            <a:off x="8845551" y="173355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4583" name="AutoShape 9"/>
          <p:cNvCxnSpPr>
            <a:cxnSpLocks noChangeShapeType="1"/>
            <a:stCxn id="24581" idx="2"/>
            <a:endCxn id="24580" idx="0"/>
          </p:cNvCxnSpPr>
          <p:nvPr/>
        </p:nvCxnSpPr>
        <p:spPr bwMode="auto">
          <a:xfrm>
            <a:off x="3602039" y="2168525"/>
            <a:ext cx="255587"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24584" name="AutoShape 10"/>
          <p:cNvCxnSpPr>
            <a:cxnSpLocks noChangeShapeType="1"/>
            <a:stCxn id="24580" idx="2"/>
          </p:cNvCxnSpPr>
          <p:nvPr/>
        </p:nvCxnSpPr>
        <p:spPr bwMode="auto">
          <a:xfrm flipV="1">
            <a:off x="8348664" y="2163763"/>
            <a:ext cx="255587" cy="47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4088397" y="141446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Identification</a:t>
            </a:r>
            <a:endParaRPr lang="en-US" sz="1000" b="1" i="1">
              <a:solidFill>
                <a:srgbClr val="000000"/>
              </a:solidFill>
            </a:endParaRPr>
          </a:p>
        </p:txBody>
      </p:sp>
      <p:sp>
        <p:nvSpPr>
          <p:cNvPr id="24586" name="Rectangle 78"/>
          <p:cNvSpPr>
            <a:spLocks noChangeArrowheads="1"/>
          </p:cNvSpPr>
          <p:nvPr/>
        </p:nvSpPr>
        <p:spPr bwMode="auto">
          <a:xfrm rot="10800000">
            <a:off x="4509329" y="1685925"/>
            <a:ext cx="353943"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24587" name="Rectangle 78"/>
          <p:cNvSpPr>
            <a:spLocks noChangeArrowheads="1"/>
          </p:cNvSpPr>
          <p:nvPr/>
        </p:nvSpPr>
        <p:spPr bwMode="auto">
          <a:xfrm rot="10800000">
            <a:off x="4891415" y="1684338"/>
            <a:ext cx="523220"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4588" name="Rectangle 78"/>
          <p:cNvSpPr>
            <a:spLocks noChangeArrowheads="1"/>
          </p:cNvSpPr>
          <p:nvPr/>
        </p:nvSpPr>
        <p:spPr bwMode="auto">
          <a:xfrm rot="10800000">
            <a:off x="5442779"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4589" name="Rectangle 78"/>
          <p:cNvSpPr>
            <a:spLocks noChangeArrowheads="1"/>
          </p:cNvSpPr>
          <p:nvPr/>
        </p:nvSpPr>
        <p:spPr bwMode="auto">
          <a:xfrm rot="10800000">
            <a:off x="5840447"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4590" name="Rectangle 78"/>
          <p:cNvSpPr>
            <a:spLocks noChangeArrowheads="1"/>
          </p:cNvSpPr>
          <p:nvPr/>
        </p:nvSpPr>
        <p:spPr bwMode="auto">
          <a:xfrm rot="10800000">
            <a:off x="6150302" y="1677989"/>
            <a:ext cx="523220" cy="7842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4591" name="Rectangle 78"/>
          <p:cNvSpPr>
            <a:spLocks noChangeArrowheads="1"/>
          </p:cNvSpPr>
          <p:nvPr/>
        </p:nvSpPr>
        <p:spPr bwMode="auto">
          <a:xfrm rot="10800000">
            <a:off x="6630229" y="1671638"/>
            <a:ext cx="353943"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4592" name="Rectangle 78"/>
          <p:cNvSpPr>
            <a:spLocks noChangeArrowheads="1"/>
          </p:cNvSpPr>
          <p:nvPr/>
        </p:nvSpPr>
        <p:spPr bwMode="auto">
          <a:xfrm rot="10800000">
            <a:off x="6940877" y="1671638"/>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4593" name="Rectangle 78"/>
          <p:cNvSpPr>
            <a:spLocks noChangeArrowheads="1"/>
          </p:cNvSpPr>
          <p:nvPr/>
        </p:nvSpPr>
        <p:spPr bwMode="auto">
          <a:xfrm rot="10800000">
            <a:off x="7420804" y="16668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4594" name="Rectangle 78"/>
          <p:cNvSpPr>
            <a:spLocks noChangeArrowheads="1"/>
          </p:cNvSpPr>
          <p:nvPr/>
        </p:nvSpPr>
        <p:spPr bwMode="auto">
          <a:xfrm rot="10800000">
            <a:off x="7737802" y="1668463"/>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4595" name="AutoShape 21"/>
          <p:cNvCxnSpPr>
            <a:cxnSpLocks noChangeShapeType="1"/>
          </p:cNvCxnSpPr>
          <p:nvPr/>
        </p:nvCxnSpPr>
        <p:spPr bwMode="auto">
          <a:xfrm>
            <a:off x="4519613" y="2076450"/>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5"/>
          <p:cNvSpPr txBox="1">
            <a:spLocks/>
          </p:cNvSpPr>
          <p:nvPr/>
        </p:nvSpPr>
        <p:spPr>
          <a:xfrm>
            <a:off x="3886200" y="3888424"/>
            <a:ext cx="4038600" cy="2619056"/>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Incoming requests are recorded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Scans of entire platform may be performed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Due diligence on any 3</a:t>
            </a:r>
            <a:r>
              <a:rPr kumimoji="0" lang="en-US" sz="1600" b="0" i="0" u="none" strike="noStrike" kern="1200" cap="none" spc="0" normalizeH="0" baseline="30000" noProof="0" dirty="0">
                <a:ln>
                  <a:noFill/>
                </a:ln>
                <a:solidFill>
                  <a:schemeClr val="tx1"/>
                </a:solidFill>
                <a:effectLst/>
                <a:uLnTx/>
                <a:uFillTx/>
                <a:latin typeface="Calibri" charset="0"/>
                <a:ea typeface="MS PGothic" charset="0"/>
                <a:cs typeface="+mn-cs"/>
              </a:rPr>
              <a:t>rd</a:t>
            </a: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 party provided software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Recognize and review any FOSS components added to a repository without an incoming request</a:t>
            </a:r>
            <a:endPar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2" name="Rectangle 21"/>
          <p:cNvSpPr/>
          <p:nvPr/>
        </p:nvSpPr>
        <p:spPr>
          <a:xfrm>
            <a:off x="261748" y="3229094"/>
            <a:ext cx="4837222" cy="369332"/>
          </a:xfrm>
          <a:prstGeom prst="rect">
            <a:avLst/>
          </a:prstGeom>
        </p:spPr>
        <p:txBody>
          <a:bodyPr wrap="none" anchor="t">
            <a:spAutoFit/>
          </a:bodyPr>
          <a:lstStyle/>
          <a:p>
            <a:r>
              <a:rPr lang="en-US" b="1">
                <a:latin typeface="Calibri" charset="0"/>
                <a:ea typeface="MS PGothic" charset="0"/>
              </a:rPr>
              <a:t>Identify and begin tracking FOSS from all sources</a:t>
            </a:r>
            <a:endParaRPr lang="en-US" b="1" dirty="0"/>
          </a:p>
        </p:txBody>
      </p:sp>
      <p:sp>
        <p:nvSpPr>
          <p:cNvPr id="23" name="Rectangle 2"/>
          <p:cNvSpPr txBox="1">
            <a:spLocks noChangeArrowheads="1"/>
          </p:cNvSpPr>
          <p:nvPr/>
        </p:nvSpPr>
        <p:spPr>
          <a:xfrm>
            <a:off x="261748" y="531277"/>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Identify and Track FOSS Usage</a:t>
            </a:r>
          </a:p>
        </p:txBody>
      </p:sp>
    </p:spTree>
    <p:extLst>
      <p:ext uri="{BB962C8B-B14F-4D97-AF65-F5344CB8AC3E}">
        <p14:creationId xmlns:p14="http://schemas.microsoft.com/office/powerpoint/2010/main" val="26318186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5"/>
          <p:cNvSpPr>
            <a:spLocks noChangeArrowheads="1"/>
          </p:cNvSpPr>
          <p:nvPr/>
        </p:nvSpPr>
        <p:spPr bwMode="auto">
          <a:xfrm>
            <a:off x="3523933" y="1013779"/>
            <a:ext cx="4508500" cy="1792287"/>
          </a:xfrm>
          <a:prstGeom prst="cloudCallout">
            <a:avLst>
              <a:gd name="adj1" fmla="val -24583"/>
              <a:gd name="adj2" fmla="val 15722"/>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26628" name="Rectangle 78"/>
          <p:cNvSpPr>
            <a:spLocks noChangeArrowheads="1"/>
          </p:cNvSpPr>
          <p:nvPr/>
        </p:nvSpPr>
        <p:spPr bwMode="auto">
          <a:xfrm rot="-5400000">
            <a:off x="2680177" y="147971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6629" name="Rectangle 78"/>
          <p:cNvSpPr>
            <a:spLocks noChangeArrowheads="1"/>
          </p:cNvSpPr>
          <p:nvPr/>
        </p:nvSpPr>
        <p:spPr bwMode="auto">
          <a:xfrm rot="-5400000">
            <a:off x="8526146" y="147574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6630" name="AutoShape 9"/>
          <p:cNvCxnSpPr>
            <a:cxnSpLocks noChangeShapeType="1"/>
            <a:stCxn id="26628" idx="2"/>
            <a:endCxn id="26627" idx="0"/>
          </p:cNvCxnSpPr>
          <p:nvPr/>
        </p:nvCxnSpPr>
        <p:spPr bwMode="auto">
          <a:xfrm>
            <a:off x="3282634" y="1910715"/>
            <a:ext cx="255587"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26631" name="AutoShape 10"/>
          <p:cNvCxnSpPr>
            <a:cxnSpLocks noChangeShapeType="1"/>
            <a:stCxn id="26627" idx="2"/>
          </p:cNvCxnSpPr>
          <p:nvPr/>
        </p:nvCxnSpPr>
        <p:spPr bwMode="auto">
          <a:xfrm flipV="1">
            <a:off x="8029259" y="1905953"/>
            <a:ext cx="255587" cy="47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4197617" y="115665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Audit</a:t>
            </a:r>
            <a:endParaRPr lang="en-US" sz="1000" b="1" i="1">
              <a:solidFill>
                <a:srgbClr val="000000"/>
              </a:solidFill>
            </a:endParaRPr>
          </a:p>
        </p:txBody>
      </p:sp>
      <p:sp>
        <p:nvSpPr>
          <p:cNvPr id="26633" name="Rectangle 78"/>
          <p:cNvSpPr>
            <a:spLocks noChangeArrowheads="1"/>
          </p:cNvSpPr>
          <p:nvPr/>
        </p:nvSpPr>
        <p:spPr bwMode="auto">
          <a:xfrm rot="10800000">
            <a:off x="3748599" y="1393191"/>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26634" name="Rectangle 78"/>
          <p:cNvSpPr>
            <a:spLocks noChangeArrowheads="1"/>
          </p:cNvSpPr>
          <p:nvPr/>
        </p:nvSpPr>
        <p:spPr bwMode="auto">
          <a:xfrm rot="10800000">
            <a:off x="4556135" y="1399541"/>
            <a:ext cx="523220"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6635" name="Rectangle 78"/>
          <p:cNvSpPr>
            <a:spLocks noChangeArrowheads="1"/>
          </p:cNvSpPr>
          <p:nvPr/>
        </p:nvSpPr>
        <p:spPr bwMode="auto">
          <a:xfrm rot="10800000">
            <a:off x="505193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6636" name="Rectangle 78"/>
          <p:cNvSpPr>
            <a:spLocks noChangeArrowheads="1"/>
          </p:cNvSpPr>
          <p:nvPr/>
        </p:nvSpPr>
        <p:spPr bwMode="auto">
          <a:xfrm rot="10800000">
            <a:off x="544960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6637" name="Rectangle 78"/>
          <p:cNvSpPr>
            <a:spLocks noChangeArrowheads="1"/>
          </p:cNvSpPr>
          <p:nvPr/>
        </p:nvSpPr>
        <p:spPr bwMode="auto">
          <a:xfrm rot="10800000">
            <a:off x="5844099" y="1391604"/>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6638" name="Rectangle 78"/>
          <p:cNvSpPr>
            <a:spLocks noChangeArrowheads="1"/>
          </p:cNvSpPr>
          <p:nvPr/>
        </p:nvSpPr>
        <p:spPr bwMode="auto">
          <a:xfrm rot="10800000">
            <a:off x="6239386"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6639" name="Rectangle 78"/>
          <p:cNvSpPr>
            <a:spLocks noChangeArrowheads="1"/>
          </p:cNvSpPr>
          <p:nvPr/>
        </p:nvSpPr>
        <p:spPr bwMode="auto">
          <a:xfrm rot="10800000">
            <a:off x="6634674"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6640" name="Rectangle 78"/>
          <p:cNvSpPr>
            <a:spLocks noChangeArrowheads="1"/>
          </p:cNvSpPr>
          <p:nvPr/>
        </p:nvSpPr>
        <p:spPr bwMode="auto">
          <a:xfrm rot="10800000">
            <a:off x="7029961" y="13804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6641" name="Rectangle 78"/>
          <p:cNvSpPr>
            <a:spLocks noChangeArrowheads="1"/>
          </p:cNvSpPr>
          <p:nvPr/>
        </p:nvSpPr>
        <p:spPr bwMode="auto">
          <a:xfrm rot="10800000">
            <a:off x="7431599" y="138207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6642" name="AutoShape 21"/>
          <p:cNvCxnSpPr>
            <a:cxnSpLocks noChangeShapeType="1"/>
          </p:cNvCxnSpPr>
          <p:nvPr/>
        </p:nvCxnSpPr>
        <p:spPr bwMode="auto">
          <a:xfrm>
            <a:off x="3752533" y="1840865"/>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4"/>
          <p:cNvSpPr txBox="1">
            <a:spLocks/>
          </p:cNvSpPr>
          <p:nvPr/>
        </p:nvSpPr>
        <p:spPr>
          <a:xfrm>
            <a:off x="0" y="350722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Development team provides a compliance record with information about the FOSS usage </a:t>
            </a:r>
          </a:p>
          <a:p>
            <a:pPr marL="614363" indent="-342900">
              <a:buFont typeface="Arial"/>
              <a:buChar char="•"/>
            </a:pPr>
            <a:r>
              <a:rPr lang="en-US" sz="1600" dirty="0">
                <a:latin typeface="Calibri" charset="0"/>
                <a:ea typeface="MS PGothic" charset="0"/>
              </a:rPr>
              <a:t>In cases where no record is provided by the development team, a record can be created when the FOSS component is discovered</a:t>
            </a: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8560" y="365982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An audit report identifying the origins and licenses of the source code </a:t>
            </a:r>
          </a:p>
        </p:txBody>
      </p:sp>
      <p:sp>
        <p:nvSpPr>
          <p:cNvPr id="23" name="Rectangle 25"/>
          <p:cNvSpPr txBox="1">
            <a:spLocks/>
          </p:cNvSpPr>
          <p:nvPr/>
        </p:nvSpPr>
        <p:spPr>
          <a:xfrm>
            <a:off x="3886200" y="370554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Source code for the audit is identified</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Source may be scanned by a software tool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“Hits” from the audit or scan are reviewed and verified as to the proper origin of the code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dirty="0">
                <a:ln>
                  <a:noFill/>
                </a:ln>
                <a:solidFill>
                  <a:schemeClr val="tx1"/>
                </a:solidFill>
                <a:effectLst/>
                <a:uLnTx/>
                <a:uFillTx/>
                <a:latin typeface="Calibri" charset="0"/>
                <a:ea typeface="MS PGothic" charset="0"/>
                <a:cs typeface="+mn-cs"/>
              </a:rPr>
              <a:t>Audits or scans are performed iteratively based on the software development and release lifecycles</a:t>
            </a: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4" name="Rectangle 23"/>
          <p:cNvSpPr/>
          <p:nvPr/>
        </p:nvSpPr>
        <p:spPr>
          <a:xfrm>
            <a:off x="246508" y="3091934"/>
            <a:ext cx="5484707" cy="369332"/>
          </a:xfrm>
          <a:prstGeom prst="rect">
            <a:avLst/>
          </a:prstGeom>
        </p:spPr>
        <p:txBody>
          <a:bodyPr wrap="none" anchor="t">
            <a:spAutoFit/>
          </a:bodyPr>
          <a:lstStyle/>
          <a:p>
            <a:r>
              <a:rPr lang="en-US" b="1">
                <a:latin typeface="Calibri" charset="0"/>
                <a:ea typeface="MS PGothic" charset="0"/>
              </a:rPr>
              <a:t>Identify FOSS components and their origin and licenses </a:t>
            </a:r>
            <a:endParaRPr lang="en-US" b="1" dirty="0"/>
          </a:p>
        </p:txBody>
      </p:sp>
      <p:sp>
        <p:nvSpPr>
          <p:cNvPr id="26"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Auditing Source Code</a:t>
            </a:r>
          </a:p>
        </p:txBody>
      </p:sp>
    </p:spTree>
    <p:extLst>
      <p:ext uri="{BB962C8B-B14F-4D97-AF65-F5344CB8AC3E}">
        <p14:creationId xmlns:p14="http://schemas.microsoft.com/office/powerpoint/2010/main" val="8988973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8" name="Group 22"/>
          <p:cNvGrpSpPr>
            <a:grpSpLocks/>
          </p:cNvGrpSpPr>
          <p:nvPr/>
        </p:nvGrpSpPr>
        <p:grpSpPr bwMode="auto">
          <a:xfrm>
            <a:off x="2133601" y="961297"/>
            <a:ext cx="7877175" cy="2198687"/>
            <a:chOff x="798" y="1024"/>
            <a:chExt cx="4226" cy="1129"/>
          </a:xfrm>
        </p:grpSpPr>
        <p:sp>
          <p:nvSpPr>
            <p:cNvPr id="31751" name="AutoShape 5"/>
            <p:cNvSpPr>
              <a:spLocks noChangeArrowheads="1"/>
            </p:cNvSpPr>
            <p:nvPr/>
          </p:nvSpPr>
          <p:spPr bwMode="auto">
            <a:xfrm>
              <a:off x="1488" y="1024"/>
              <a:ext cx="2839" cy="1129"/>
            </a:xfrm>
            <a:prstGeom prst="cloudCallout">
              <a:avLst>
                <a:gd name="adj1" fmla="val -24583"/>
                <a:gd name="adj2" fmla="val 15722"/>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31752" name="Rectangle 78"/>
            <p:cNvSpPr>
              <a:spLocks noChangeArrowheads="1"/>
            </p:cNvSpPr>
            <p:nvPr/>
          </p:nvSpPr>
          <p:spPr bwMode="auto">
            <a:xfrm rot="-5400000">
              <a:off x="957" y="1318"/>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1753" name="Rectangle 78"/>
            <p:cNvSpPr>
              <a:spLocks noChangeArrowheads="1"/>
            </p:cNvSpPr>
            <p:nvPr/>
          </p:nvSpPr>
          <p:spPr bwMode="auto">
            <a:xfrm rot="-5400000">
              <a:off x="4638" y="1320"/>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1754" name="AutoShape 9"/>
            <p:cNvCxnSpPr>
              <a:cxnSpLocks noChangeShapeType="1"/>
              <a:stCxn id="31752" idx="2"/>
              <a:endCxn id="31751" idx="0"/>
            </p:cNvCxnSpPr>
            <p:nvPr/>
          </p:nvCxnSpPr>
          <p:spPr bwMode="auto">
            <a:xfrm>
              <a:off x="1336" y="1589"/>
              <a:ext cx="161"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1755" name="AutoShape 10"/>
            <p:cNvCxnSpPr>
              <a:cxnSpLocks noChangeShapeType="1"/>
              <a:stCxn id="31751" idx="2"/>
            </p:cNvCxnSpPr>
            <p:nvPr/>
          </p:nvCxnSpPr>
          <p:spPr bwMode="auto">
            <a:xfrm>
              <a:off x="4325" y="1589"/>
              <a:ext cx="161" cy="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2193" y="1130"/>
              <a:ext cx="182"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Resolving Issues</a:t>
              </a:r>
              <a:endParaRPr lang="en-US" sz="1000" b="1" i="1">
                <a:solidFill>
                  <a:srgbClr val="000000"/>
                </a:solidFill>
              </a:endParaRPr>
            </a:p>
          </p:txBody>
        </p:sp>
        <p:sp>
          <p:nvSpPr>
            <p:cNvPr id="31757" name="Rectangle 78"/>
            <p:cNvSpPr>
              <a:spLocks noChangeArrowheads="1"/>
            </p:cNvSpPr>
            <p:nvPr/>
          </p:nvSpPr>
          <p:spPr bwMode="auto">
            <a:xfrm rot="10800000">
              <a:off x="1644" y="1264"/>
              <a:ext cx="190"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1758" name="Rectangle 78"/>
            <p:cNvSpPr>
              <a:spLocks noChangeArrowheads="1"/>
            </p:cNvSpPr>
            <p:nvPr/>
          </p:nvSpPr>
          <p:spPr bwMode="auto">
            <a:xfrm rot="10800000">
              <a:off x="1908" y="1259"/>
              <a:ext cx="190"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1759" name="Rectangle 78"/>
            <p:cNvSpPr>
              <a:spLocks noChangeArrowheads="1"/>
            </p:cNvSpPr>
            <p:nvPr/>
          </p:nvSpPr>
          <p:spPr bwMode="auto">
            <a:xfrm rot="10800000">
              <a:off x="246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1760" name="Rectangle 78"/>
            <p:cNvSpPr>
              <a:spLocks noChangeArrowheads="1"/>
            </p:cNvSpPr>
            <p:nvPr/>
          </p:nvSpPr>
          <p:spPr bwMode="auto">
            <a:xfrm rot="10800000">
              <a:off x="271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1761" name="Rectangle 78"/>
            <p:cNvSpPr>
              <a:spLocks noChangeArrowheads="1"/>
            </p:cNvSpPr>
            <p:nvPr/>
          </p:nvSpPr>
          <p:spPr bwMode="auto">
            <a:xfrm rot="10800000">
              <a:off x="2964" y="1263"/>
              <a:ext cx="190" cy="55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1762" name="Rectangle 78"/>
            <p:cNvSpPr>
              <a:spLocks noChangeArrowheads="1"/>
            </p:cNvSpPr>
            <p:nvPr/>
          </p:nvSpPr>
          <p:spPr bwMode="auto">
            <a:xfrm rot="10800000">
              <a:off x="3213"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1763" name="Rectangle 78"/>
            <p:cNvSpPr>
              <a:spLocks noChangeArrowheads="1"/>
            </p:cNvSpPr>
            <p:nvPr/>
          </p:nvSpPr>
          <p:spPr bwMode="auto">
            <a:xfrm rot="10800000">
              <a:off x="3462"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1764" name="Rectangle 78"/>
            <p:cNvSpPr>
              <a:spLocks noChangeArrowheads="1"/>
            </p:cNvSpPr>
            <p:nvPr/>
          </p:nvSpPr>
          <p:spPr bwMode="auto">
            <a:xfrm rot="10800000">
              <a:off x="3711"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1765" name="Rectangle 78"/>
            <p:cNvSpPr>
              <a:spLocks noChangeArrowheads="1"/>
            </p:cNvSpPr>
            <p:nvPr/>
          </p:nvSpPr>
          <p:spPr bwMode="auto">
            <a:xfrm rot="10800000">
              <a:off x="3964"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1766" name="AutoShape 21"/>
            <p:cNvCxnSpPr>
              <a:cxnSpLocks noChangeShapeType="1"/>
            </p:cNvCxnSpPr>
            <p:nvPr/>
          </p:nvCxnSpPr>
          <p:spPr bwMode="auto">
            <a:xfrm>
              <a:off x="1632" y="1545"/>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grpSp>
      <p:sp>
        <p:nvSpPr>
          <p:cNvPr id="23" name="Rectangle 24"/>
          <p:cNvSpPr txBox="1">
            <a:spLocks/>
          </p:cNvSpPr>
          <p:nvPr/>
        </p:nvSpPr>
        <p:spPr>
          <a:xfrm>
            <a:off x="0" y="352246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 source code audit or scan has been completed </a:t>
            </a:r>
          </a:p>
          <a:p>
            <a:pPr marL="614363" indent="-342900">
              <a:buFont typeface="Arial"/>
              <a:buChar char="•"/>
            </a:pPr>
            <a:r>
              <a:rPr lang="en-US" sz="1600" dirty="0">
                <a:latin typeface="Calibri" charset="0"/>
                <a:ea typeface="MS PGothic" charset="0"/>
              </a:rPr>
              <a:t>An audit report identifies the origins and licenses of the source code and flags files that need further investigation</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4" name="Rectangle 25"/>
          <p:cNvSpPr txBox="1">
            <a:spLocks/>
          </p:cNvSpPr>
          <p:nvPr/>
        </p:nvSpPr>
        <p:spPr>
          <a:xfrm>
            <a:off x="7528560" y="367506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 resolution for each of the flagged files in the report and a resolution for any flagged license conflict </a:t>
            </a:r>
          </a:p>
          <a:p>
            <a:pPr marL="685800"/>
            <a:endParaRPr lang="en-US" sz="1600" dirty="0">
              <a:latin typeface="Calibri" charset="0"/>
              <a:ea typeface="MS PGothic" charset="0"/>
            </a:endParaRPr>
          </a:p>
        </p:txBody>
      </p:sp>
      <p:sp>
        <p:nvSpPr>
          <p:cNvPr id="25" name="Rectangle 25"/>
          <p:cNvSpPr txBox="1">
            <a:spLocks/>
          </p:cNvSpPr>
          <p:nvPr/>
        </p:nvSpPr>
        <p:spPr>
          <a:xfrm>
            <a:off x="3886200" y="372078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Provide feedback to the appropriate engineers to resolve issues in the audit report that conflict with your FOSS policy </a:t>
            </a: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Follow up with engineers to confirm that the issues are resolved</a:t>
            </a:r>
          </a:p>
          <a:p>
            <a:pPr marL="685800" lvl="1" indent="-228600">
              <a:lnSpc>
                <a:spcPct val="90000"/>
              </a:lnSpc>
              <a:spcBef>
                <a:spcPts val="500"/>
              </a:spcBef>
              <a:buFont typeface="Arial" panose="020B0604020202020204" pitchFamily="34" charset="0"/>
              <a:buChar char="•"/>
            </a:pP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6" name="Rectangle 25"/>
          <p:cNvSpPr/>
          <p:nvPr/>
        </p:nvSpPr>
        <p:spPr>
          <a:xfrm>
            <a:off x="246508" y="3070795"/>
            <a:ext cx="7240677" cy="369887"/>
          </a:xfrm>
          <a:prstGeom prst="rect">
            <a:avLst/>
          </a:prstGeom>
        </p:spPr>
        <p:txBody>
          <a:bodyPr wrap="square" anchor="t">
            <a:spAutoFit/>
          </a:bodyPr>
          <a:lstStyle/>
          <a:p>
            <a:r>
              <a:rPr lang="en-US" b="1">
                <a:latin typeface="Calibri" charset="0"/>
                <a:ea typeface="MS PGothic" charset="0"/>
              </a:rPr>
              <a:t>Resolve all issues identified in the audit</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Resolving Issues</a:t>
            </a:r>
          </a:p>
        </p:txBody>
      </p:sp>
    </p:spTree>
    <p:extLst>
      <p:ext uri="{BB962C8B-B14F-4D97-AF65-F5344CB8AC3E}">
        <p14:creationId xmlns:p14="http://schemas.microsoft.com/office/powerpoint/2010/main" val="3766543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6" name="Group 22"/>
          <p:cNvGrpSpPr>
            <a:grpSpLocks/>
          </p:cNvGrpSpPr>
          <p:nvPr/>
        </p:nvGrpSpPr>
        <p:grpSpPr bwMode="auto">
          <a:xfrm>
            <a:off x="2286000" y="946057"/>
            <a:ext cx="7583488" cy="2371725"/>
            <a:chOff x="791" y="1133"/>
            <a:chExt cx="4226" cy="1129"/>
          </a:xfrm>
        </p:grpSpPr>
        <p:sp>
          <p:nvSpPr>
            <p:cNvPr id="33799" name="AutoShape 7"/>
            <p:cNvSpPr>
              <a:spLocks noChangeArrowheads="1"/>
            </p:cNvSpPr>
            <p:nvPr/>
          </p:nvSpPr>
          <p:spPr bwMode="auto">
            <a:xfrm>
              <a:off x="1481" y="1133"/>
              <a:ext cx="2839" cy="1129"/>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200">
                <a:latin typeface="Calibri" charset="0"/>
              </a:endParaRPr>
            </a:p>
          </p:txBody>
        </p:sp>
        <p:sp>
          <p:nvSpPr>
            <p:cNvPr id="33800" name="Rectangle 78"/>
            <p:cNvSpPr>
              <a:spLocks noChangeArrowheads="1"/>
            </p:cNvSpPr>
            <p:nvPr/>
          </p:nvSpPr>
          <p:spPr bwMode="auto">
            <a:xfrm rot="-5400000">
              <a:off x="950" y="1426"/>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200" b="1" dirty="0">
                  <a:solidFill>
                    <a:srgbClr val="000000"/>
                  </a:solidFill>
                  <a:latin typeface="Calibri" charset="0"/>
                </a:rPr>
                <a:t>Incoming: </a:t>
              </a:r>
            </a:p>
            <a:p>
              <a:pPr algn="ctr">
                <a:lnSpc>
                  <a:spcPct val="65000"/>
                </a:lnSpc>
              </a:pPr>
              <a:r>
                <a:rPr lang="en-US" sz="1200" b="1" dirty="0">
                  <a:solidFill>
                    <a:srgbClr val="000000"/>
                  </a:solidFill>
                  <a:latin typeface="Calibri" charset="0"/>
                </a:rPr>
                <a:t>FOSS</a:t>
              </a:r>
              <a:endParaRPr lang="en-US" sz="1200" b="1" i="1" dirty="0">
                <a:solidFill>
                  <a:srgbClr val="000000"/>
                </a:solidFill>
                <a:latin typeface="Calibri" charset="0"/>
              </a:endParaRPr>
            </a:p>
          </p:txBody>
        </p:sp>
        <p:sp>
          <p:nvSpPr>
            <p:cNvPr id="33801" name="Rectangle 78"/>
            <p:cNvSpPr>
              <a:spLocks noChangeArrowheads="1"/>
            </p:cNvSpPr>
            <p:nvPr/>
          </p:nvSpPr>
          <p:spPr bwMode="auto">
            <a:xfrm rot="-5400000">
              <a:off x="4631" y="1429"/>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200" b="1" dirty="0">
                  <a:solidFill>
                    <a:srgbClr val="000000"/>
                  </a:solidFill>
                  <a:latin typeface="Calibri" charset="0"/>
                </a:rPr>
                <a:t>Outgoing: </a:t>
              </a:r>
            </a:p>
            <a:p>
              <a:pPr algn="ctr">
                <a:lnSpc>
                  <a:spcPct val="70000"/>
                </a:lnSpc>
              </a:pPr>
              <a:r>
                <a:rPr lang="en-US" sz="1200" b="1" dirty="0">
                  <a:solidFill>
                    <a:srgbClr val="000000"/>
                  </a:solidFill>
                  <a:latin typeface="Calibri" charset="0"/>
                </a:rPr>
                <a:t>FOSS + Mods</a:t>
              </a:r>
            </a:p>
          </p:txBody>
        </p:sp>
        <p:cxnSp>
          <p:nvCxnSpPr>
            <p:cNvPr id="33802" name="AutoShape 11"/>
            <p:cNvCxnSpPr>
              <a:cxnSpLocks noChangeShapeType="1"/>
              <a:stCxn id="33800" idx="2"/>
              <a:endCxn id="33799" idx="0"/>
            </p:cNvCxnSpPr>
            <p:nvPr/>
          </p:nvCxnSpPr>
          <p:spPr bwMode="auto">
            <a:xfrm>
              <a:off x="1329" y="1698"/>
              <a:ext cx="161"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3803" name="AutoShape 12"/>
            <p:cNvCxnSpPr>
              <a:cxnSpLocks noChangeShapeType="1"/>
              <a:stCxn id="33799" idx="2"/>
            </p:cNvCxnSpPr>
            <p:nvPr/>
          </p:nvCxnSpPr>
          <p:spPr bwMode="auto">
            <a:xfrm>
              <a:off x="4318" y="1698"/>
              <a:ext cx="161" cy="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2430" y="1238"/>
              <a:ext cx="193"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50" b="1">
                  <a:solidFill>
                    <a:srgbClr val="000000"/>
                  </a:solidFill>
                </a:rPr>
                <a:t>Reviews</a:t>
              </a:r>
              <a:endParaRPr lang="en-US" sz="1050" b="1" i="1">
                <a:solidFill>
                  <a:srgbClr val="000000"/>
                </a:solidFill>
              </a:endParaRPr>
            </a:p>
          </p:txBody>
        </p:sp>
        <p:sp>
          <p:nvSpPr>
            <p:cNvPr id="33805" name="Rectangle 78"/>
            <p:cNvSpPr>
              <a:spLocks noChangeArrowheads="1"/>
            </p:cNvSpPr>
            <p:nvPr/>
          </p:nvSpPr>
          <p:spPr bwMode="auto">
            <a:xfrm rot="10800000">
              <a:off x="1631" y="1373"/>
              <a:ext cx="206"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identification</a:t>
              </a:r>
              <a:endParaRPr lang="en-US" sz="1200" b="1" i="1">
                <a:solidFill>
                  <a:srgbClr val="000000"/>
                </a:solidFill>
                <a:latin typeface="Calibri" charset="0"/>
              </a:endParaRPr>
            </a:p>
          </p:txBody>
        </p:sp>
        <p:sp>
          <p:nvSpPr>
            <p:cNvPr id="33806" name="Rectangle 78"/>
            <p:cNvSpPr>
              <a:spLocks noChangeArrowheads="1"/>
            </p:cNvSpPr>
            <p:nvPr/>
          </p:nvSpPr>
          <p:spPr bwMode="auto">
            <a:xfrm rot="10800000">
              <a:off x="1893" y="1368"/>
              <a:ext cx="206"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Audit</a:t>
              </a:r>
              <a:endParaRPr lang="en-US" sz="1200" b="1" i="1">
                <a:solidFill>
                  <a:srgbClr val="000000"/>
                </a:solidFill>
                <a:latin typeface="Calibri" charset="0"/>
              </a:endParaRPr>
            </a:p>
          </p:txBody>
        </p:sp>
        <p:sp>
          <p:nvSpPr>
            <p:cNvPr id="33807" name="Rectangle 78"/>
            <p:cNvSpPr>
              <a:spLocks noChangeArrowheads="1"/>
            </p:cNvSpPr>
            <p:nvPr/>
          </p:nvSpPr>
          <p:spPr bwMode="auto">
            <a:xfrm rot="10800000">
              <a:off x="2145"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Resolve Issues</a:t>
              </a:r>
              <a:endParaRPr lang="en-US" sz="1200" b="1" i="1">
                <a:solidFill>
                  <a:srgbClr val="000000"/>
                </a:solidFill>
                <a:latin typeface="Calibri" charset="0"/>
              </a:endParaRPr>
            </a:p>
          </p:txBody>
        </p:sp>
        <p:sp>
          <p:nvSpPr>
            <p:cNvPr id="33808" name="Rectangle 78"/>
            <p:cNvSpPr>
              <a:spLocks noChangeArrowheads="1"/>
            </p:cNvSpPr>
            <p:nvPr/>
          </p:nvSpPr>
          <p:spPr bwMode="auto">
            <a:xfrm rot="10800000">
              <a:off x="2703" y="1373"/>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Approvals</a:t>
              </a:r>
              <a:endParaRPr lang="en-US" sz="1200" b="1" i="1">
                <a:solidFill>
                  <a:srgbClr val="000000"/>
                </a:solidFill>
                <a:latin typeface="Calibri" charset="0"/>
              </a:endParaRPr>
            </a:p>
          </p:txBody>
        </p:sp>
        <p:sp>
          <p:nvSpPr>
            <p:cNvPr id="33809" name="Rectangle 78"/>
            <p:cNvSpPr>
              <a:spLocks noChangeArrowheads="1"/>
            </p:cNvSpPr>
            <p:nvPr/>
          </p:nvSpPr>
          <p:spPr bwMode="auto">
            <a:xfrm rot="10800000">
              <a:off x="2951" y="1372"/>
              <a:ext cx="206" cy="556"/>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Registration</a:t>
              </a:r>
              <a:endParaRPr lang="en-US" sz="1200" b="1" i="1">
                <a:solidFill>
                  <a:srgbClr val="000000"/>
                </a:solidFill>
                <a:latin typeface="Calibri" charset="0"/>
              </a:endParaRPr>
            </a:p>
          </p:txBody>
        </p:sp>
        <p:sp>
          <p:nvSpPr>
            <p:cNvPr id="33810" name="Rectangle 78"/>
            <p:cNvSpPr>
              <a:spLocks noChangeArrowheads="1"/>
            </p:cNvSpPr>
            <p:nvPr/>
          </p:nvSpPr>
          <p:spPr bwMode="auto">
            <a:xfrm rot="10800000">
              <a:off x="3200"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Notices</a:t>
              </a:r>
              <a:endParaRPr lang="en-US" sz="1200" b="1" i="1">
                <a:solidFill>
                  <a:srgbClr val="000000"/>
                </a:solidFill>
                <a:latin typeface="Calibri" charset="0"/>
              </a:endParaRPr>
            </a:p>
          </p:txBody>
        </p:sp>
        <p:sp>
          <p:nvSpPr>
            <p:cNvPr id="33811" name="Rectangle 78"/>
            <p:cNvSpPr>
              <a:spLocks noChangeArrowheads="1"/>
            </p:cNvSpPr>
            <p:nvPr/>
          </p:nvSpPr>
          <p:spPr bwMode="auto">
            <a:xfrm rot="10800000">
              <a:off x="3449"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sp>
          <p:nvSpPr>
            <p:cNvPr id="33812" name="Rectangle 78"/>
            <p:cNvSpPr>
              <a:spLocks noChangeArrowheads="1"/>
            </p:cNvSpPr>
            <p:nvPr/>
          </p:nvSpPr>
          <p:spPr bwMode="auto">
            <a:xfrm rot="10800000">
              <a:off x="3698" y="1364"/>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Distribution</a:t>
              </a:r>
              <a:endParaRPr lang="en-US" sz="1200" b="1" i="1">
                <a:solidFill>
                  <a:srgbClr val="000000"/>
                </a:solidFill>
                <a:latin typeface="Calibri" charset="0"/>
              </a:endParaRPr>
            </a:p>
          </p:txBody>
        </p:sp>
        <p:sp>
          <p:nvSpPr>
            <p:cNvPr id="33813" name="Rectangle 78"/>
            <p:cNvSpPr>
              <a:spLocks noChangeArrowheads="1"/>
            </p:cNvSpPr>
            <p:nvPr/>
          </p:nvSpPr>
          <p:spPr bwMode="auto">
            <a:xfrm rot="10800000">
              <a:off x="3951" y="1365"/>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cxnSp>
          <p:nvCxnSpPr>
            <p:cNvPr id="33814" name="AutoShape 23"/>
            <p:cNvCxnSpPr>
              <a:cxnSpLocks noChangeShapeType="1"/>
            </p:cNvCxnSpPr>
            <p:nvPr/>
          </p:nvCxnSpPr>
          <p:spPr bwMode="auto">
            <a:xfrm>
              <a:off x="1625" y="1654"/>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grpSp>
      <p:sp>
        <p:nvSpPr>
          <p:cNvPr id="23" name="Rectangle 24"/>
          <p:cNvSpPr txBox="1">
            <a:spLocks/>
          </p:cNvSpPr>
          <p:nvPr/>
        </p:nvSpPr>
        <p:spPr>
          <a:xfrm>
            <a:off x="0" y="3583426"/>
            <a:ext cx="3793365" cy="2985013"/>
          </a:xfrm>
          <a:prstGeom prst="rect">
            <a:avLst/>
          </a:prstGeom>
          <a:noFill/>
          <a:ln w="3175" cap="sq">
            <a:noFill/>
            <a:miter lim="800000"/>
          </a:ln>
        </p:spPr>
        <p:txBody>
          <a:bodyPr vert="horz" wrap="square" lIns="252000" tIns="180000" rIns="180000" bIns="216000" rtlCol="0" anchor="t">
            <a:noAutofit/>
          </a:bodyPr>
          <a:lstStyle/>
          <a:p>
            <a:pPr marR="0" lvl="0" algn="l" defTabSz="914400" rtl="0" eaLnBrk="1" fontAlgn="auto" latinLnBrk="0" hangingPunct="1">
              <a:lnSpc>
                <a:spcPct val="150000"/>
              </a:lnSpc>
              <a:spcBef>
                <a:spcPts val="1000"/>
              </a:spcBef>
              <a:spcAft>
                <a:spcPts val="0"/>
              </a:spcAft>
              <a:buClrTx/>
              <a:buSzPct val="90000"/>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lang="en-US" sz="1600" dirty="0">
              <a:latin typeface="Calibri" charset="0"/>
              <a:ea typeface="MS PGothic" charset="0"/>
            </a:endParaRP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Source code has been audited </a:t>
            </a: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All identified issues have been resolved</a:t>
            </a: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4" name="Rectangle 25"/>
          <p:cNvSpPr txBox="1">
            <a:spLocks/>
          </p:cNvSpPr>
          <p:nvPr/>
        </p:nvSpPr>
        <p:spPr>
          <a:xfrm>
            <a:off x="7956568" y="3736024"/>
            <a:ext cx="3610592" cy="2832415"/>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Ensure the software in the audit report conforms with FOSS policies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Preserve audit report findings and mark resolved issues as ready for the next step (i.e. Approval)</a:t>
            </a:r>
          </a:p>
          <a:p>
            <a:pPr marL="685800"/>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5" name="Rectangle 25"/>
          <p:cNvSpPr txBox="1">
            <a:spLocks/>
          </p:cNvSpPr>
          <p:nvPr/>
        </p:nvSpPr>
        <p:spPr>
          <a:xfrm>
            <a:off x="3886200" y="3781744"/>
            <a:ext cx="4038600" cy="2771456"/>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Include appropriate authority levels in review staff</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Conduct FOSS Reviews on audited source code, review software architecture and FOSS usage (see next slide for template)</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Identify obligations under FOSS licenses</a:t>
            </a:r>
          </a:p>
        </p:txBody>
      </p:sp>
      <p:sp>
        <p:nvSpPr>
          <p:cNvPr id="26" name="Rectangle 25"/>
          <p:cNvSpPr/>
          <p:nvPr/>
        </p:nvSpPr>
        <p:spPr>
          <a:xfrm>
            <a:off x="246509" y="3279702"/>
            <a:ext cx="11945492" cy="369332"/>
          </a:xfrm>
          <a:prstGeom prst="rect">
            <a:avLst/>
          </a:prstGeom>
        </p:spPr>
        <p:txBody>
          <a:bodyPr wrap="square" anchor="t">
            <a:spAutoFit/>
          </a:bodyPr>
          <a:lstStyle/>
          <a:p>
            <a:r>
              <a:rPr lang="en-US" b="1">
                <a:latin typeface="Calibri" charset="0"/>
                <a:ea typeface="MS PGothic" charset="0"/>
              </a:rPr>
              <a:t>Review the audit report and confirm any discovered issues are resolved</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Performing Reviews</a:t>
            </a:r>
          </a:p>
        </p:txBody>
      </p:sp>
    </p:spTree>
    <p:extLst>
      <p:ext uri="{BB962C8B-B14F-4D97-AF65-F5344CB8AC3E}">
        <p14:creationId xmlns:p14="http://schemas.microsoft.com/office/powerpoint/2010/main" val="1428496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5"/>
          <p:cNvSpPr txBox="1">
            <a:spLocks noChangeArrowheads="1"/>
          </p:cNvSpPr>
          <p:nvPr/>
        </p:nvSpPr>
        <p:spPr bwMode="auto">
          <a:xfrm>
            <a:off x="3346450" y="2105928"/>
            <a:ext cx="8842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Proprietary</a:t>
            </a:r>
          </a:p>
        </p:txBody>
      </p:sp>
      <p:sp>
        <p:nvSpPr>
          <p:cNvPr id="35843" name="Text Box 6"/>
          <p:cNvSpPr txBox="1">
            <a:spLocks noChangeArrowheads="1"/>
          </p:cNvSpPr>
          <p:nvPr/>
        </p:nvSpPr>
        <p:spPr bwMode="auto">
          <a:xfrm>
            <a:off x="2914650" y="1721753"/>
            <a:ext cx="711200" cy="306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400" b="1">
                <a:latin typeface="Calibri" charset="0"/>
              </a:rPr>
              <a:t>Legend</a:t>
            </a:r>
          </a:p>
        </p:txBody>
      </p:sp>
      <p:sp>
        <p:nvSpPr>
          <p:cNvPr id="35844" name="Rectangle 7"/>
          <p:cNvSpPr>
            <a:spLocks noChangeArrowheads="1"/>
          </p:cNvSpPr>
          <p:nvPr/>
        </p:nvSpPr>
        <p:spPr bwMode="auto">
          <a:xfrm>
            <a:off x="2889250" y="1675715"/>
            <a:ext cx="2230438" cy="43402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5845" name="Rectangle 8"/>
          <p:cNvSpPr>
            <a:spLocks noChangeArrowheads="1"/>
          </p:cNvSpPr>
          <p:nvPr/>
        </p:nvSpPr>
        <p:spPr bwMode="auto">
          <a:xfrm>
            <a:off x="3003551" y="2059889"/>
            <a:ext cx="284163" cy="260350"/>
          </a:xfrm>
          <a:prstGeom prst="rect">
            <a:avLst/>
          </a:prstGeom>
          <a:solidFill>
            <a:srgbClr val="009900"/>
          </a:solidFill>
          <a:ln w="9525">
            <a:solidFill>
              <a:schemeClr val="tx1"/>
            </a:solidFill>
            <a:miter lim="800000"/>
            <a:headEnd/>
            <a:tailEnd/>
          </a:ln>
        </p:spPr>
        <p:txBody>
          <a:bodyPr wrap="none" anchor="ctr"/>
          <a:lstStyle/>
          <a:p>
            <a:endParaRPr lang="en-US"/>
          </a:p>
        </p:txBody>
      </p:sp>
      <p:sp>
        <p:nvSpPr>
          <p:cNvPr id="35846" name="Rectangle 9"/>
          <p:cNvSpPr>
            <a:spLocks noChangeArrowheads="1"/>
          </p:cNvSpPr>
          <p:nvPr/>
        </p:nvSpPr>
        <p:spPr bwMode="auto">
          <a:xfrm>
            <a:off x="3003551" y="2425014"/>
            <a:ext cx="284163" cy="260350"/>
          </a:xfrm>
          <a:prstGeom prst="rect">
            <a:avLst/>
          </a:prstGeom>
          <a:solidFill>
            <a:srgbClr val="CC6600"/>
          </a:solidFill>
          <a:ln w="9525">
            <a:solidFill>
              <a:schemeClr val="tx1"/>
            </a:solidFill>
            <a:miter lim="800000"/>
            <a:headEnd/>
            <a:tailEnd/>
          </a:ln>
        </p:spPr>
        <p:txBody>
          <a:bodyPr wrap="none" anchor="ctr"/>
          <a:lstStyle/>
          <a:p>
            <a:endParaRPr lang="en-US"/>
          </a:p>
        </p:txBody>
      </p:sp>
      <p:sp>
        <p:nvSpPr>
          <p:cNvPr id="35847" name="Rectangle 10"/>
          <p:cNvSpPr>
            <a:spLocks noChangeArrowheads="1"/>
          </p:cNvSpPr>
          <p:nvPr/>
        </p:nvSpPr>
        <p:spPr bwMode="auto">
          <a:xfrm>
            <a:off x="3003551" y="2790139"/>
            <a:ext cx="284163" cy="260350"/>
          </a:xfrm>
          <a:prstGeom prst="rect">
            <a:avLst/>
          </a:prstGeom>
          <a:solidFill>
            <a:srgbClr val="FF3300"/>
          </a:solidFill>
          <a:ln w="9525">
            <a:solidFill>
              <a:schemeClr val="tx1"/>
            </a:solidFill>
            <a:miter lim="800000"/>
            <a:headEnd/>
            <a:tailEnd/>
          </a:ln>
        </p:spPr>
        <p:txBody>
          <a:bodyPr wrap="none" anchor="ctr"/>
          <a:lstStyle/>
          <a:p>
            <a:endParaRPr lang="en-US"/>
          </a:p>
        </p:txBody>
      </p:sp>
      <p:sp>
        <p:nvSpPr>
          <p:cNvPr id="35848" name="Rectangle 11"/>
          <p:cNvSpPr>
            <a:spLocks noChangeArrowheads="1"/>
          </p:cNvSpPr>
          <p:nvPr/>
        </p:nvSpPr>
        <p:spPr bwMode="auto">
          <a:xfrm>
            <a:off x="3003551" y="3153677"/>
            <a:ext cx="284163" cy="260350"/>
          </a:xfrm>
          <a:prstGeom prst="rect">
            <a:avLst/>
          </a:prstGeom>
          <a:solidFill>
            <a:srgbClr val="FFFF66"/>
          </a:solidFill>
          <a:ln w="9525">
            <a:solidFill>
              <a:schemeClr val="tx1"/>
            </a:solidFill>
            <a:miter lim="800000"/>
            <a:headEnd/>
            <a:tailEnd/>
          </a:ln>
        </p:spPr>
        <p:txBody>
          <a:bodyPr wrap="none" anchor="ctr"/>
          <a:lstStyle/>
          <a:p>
            <a:endParaRPr lang="en-US"/>
          </a:p>
        </p:txBody>
      </p:sp>
      <p:sp>
        <p:nvSpPr>
          <p:cNvPr id="35849" name="Rectangle 12"/>
          <p:cNvSpPr>
            <a:spLocks noChangeArrowheads="1"/>
          </p:cNvSpPr>
          <p:nvPr/>
        </p:nvSpPr>
        <p:spPr bwMode="auto">
          <a:xfrm>
            <a:off x="3003551" y="3518802"/>
            <a:ext cx="284163" cy="260350"/>
          </a:xfrm>
          <a:prstGeom prst="rect">
            <a:avLst/>
          </a:prstGeom>
          <a:solidFill>
            <a:srgbClr val="3366CC"/>
          </a:solidFill>
          <a:ln w="9525">
            <a:solidFill>
              <a:schemeClr val="tx1"/>
            </a:solidFill>
            <a:miter lim="800000"/>
            <a:headEnd/>
            <a:tailEnd/>
          </a:ln>
        </p:spPr>
        <p:txBody>
          <a:bodyPr wrap="none" anchor="ctr"/>
          <a:lstStyle/>
          <a:p>
            <a:endParaRPr lang="en-US"/>
          </a:p>
        </p:txBody>
      </p:sp>
      <p:sp>
        <p:nvSpPr>
          <p:cNvPr id="35850" name="Text Box 13"/>
          <p:cNvSpPr txBox="1">
            <a:spLocks noChangeArrowheads="1"/>
          </p:cNvSpPr>
          <p:nvPr/>
        </p:nvSpPr>
        <p:spPr bwMode="auto">
          <a:xfrm>
            <a:off x="3346450" y="2471053"/>
            <a:ext cx="14859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3</a:t>
            </a:r>
            <a:r>
              <a:rPr lang="en-US" sz="1200" baseline="30000">
                <a:latin typeface="Calibri" charset="0"/>
              </a:rPr>
              <a:t>rd</a:t>
            </a:r>
            <a:r>
              <a:rPr lang="en-US" sz="1200">
                <a:latin typeface="Calibri" charset="0"/>
              </a:rPr>
              <a:t> Party Commercial</a:t>
            </a:r>
          </a:p>
        </p:txBody>
      </p:sp>
      <p:sp>
        <p:nvSpPr>
          <p:cNvPr id="35851" name="Text Box 14"/>
          <p:cNvSpPr txBox="1">
            <a:spLocks noChangeArrowheads="1"/>
          </p:cNvSpPr>
          <p:nvPr/>
        </p:nvSpPr>
        <p:spPr bwMode="auto">
          <a:xfrm>
            <a:off x="3346451" y="2855228"/>
            <a:ext cx="423863"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GPL</a:t>
            </a:r>
          </a:p>
        </p:txBody>
      </p:sp>
      <p:sp>
        <p:nvSpPr>
          <p:cNvPr id="35852" name="Text Box 15"/>
          <p:cNvSpPr txBox="1">
            <a:spLocks noChangeArrowheads="1"/>
          </p:cNvSpPr>
          <p:nvPr/>
        </p:nvSpPr>
        <p:spPr bwMode="auto">
          <a:xfrm>
            <a:off x="3346451" y="3220353"/>
            <a:ext cx="48744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LGPL</a:t>
            </a:r>
          </a:p>
        </p:txBody>
      </p:sp>
      <p:sp>
        <p:nvSpPr>
          <p:cNvPr id="35853" name="Text Box 16"/>
          <p:cNvSpPr txBox="1">
            <a:spLocks noChangeArrowheads="1"/>
          </p:cNvSpPr>
          <p:nvPr/>
        </p:nvSpPr>
        <p:spPr bwMode="auto">
          <a:xfrm>
            <a:off x="3346450" y="3595003"/>
            <a:ext cx="120007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dirty="0">
                <a:latin typeface="Calibri" charset="0"/>
              </a:rPr>
              <a:t>FOSS Permissive</a:t>
            </a:r>
          </a:p>
        </p:txBody>
      </p:sp>
      <p:sp>
        <p:nvSpPr>
          <p:cNvPr id="35854" name="Line 23"/>
          <p:cNvSpPr>
            <a:spLocks noChangeShapeType="1"/>
          </p:cNvSpPr>
          <p:nvPr/>
        </p:nvSpPr>
        <p:spPr bwMode="auto">
          <a:xfrm>
            <a:off x="3028950" y="4877702"/>
            <a:ext cx="628650" cy="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55" name="Line 24"/>
          <p:cNvSpPr>
            <a:spLocks noChangeShapeType="1"/>
          </p:cNvSpPr>
          <p:nvPr/>
        </p:nvSpPr>
        <p:spPr bwMode="auto">
          <a:xfrm>
            <a:off x="3028950" y="5109477"/>
            <a:ext cx="628650" cy="0"/>
          </a:xfrm>
          <a:prstGeom prst="line">
            <a:avLst/>
          </a:prstGeom>
          <a:noFill/>
          <a:ln w="12700">
            <a:solidFill>
              <a:schemeClr val="tx1"/>
            </a:solidFill>
            <a:prstDash val="lgDash"/>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56" name="Text Box 25"/>
          <p:cNvSpPr txBox="1">
            <a:spLocks noChangeArrowheads="1"/>
          </p:cNvSpPr>
          <p:nvPr/>
        </p:nvSpPr>
        <p:spPr bwMode="auto">
          <a:xfrm>
            <a:off x="3841750" y="4776103"/>
            <a:ext cx="97372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Function call</a:t>
            </a:r>
          </a:p>
        </p:txBody>
      </p:sp>
      <p:sp>
        <p:nvSpPr>
          <p:cNvPr id="35857" name="Text Box 26"/>
          <p:cNvSpPr txBox="1">
            <a:spLocks noChangeArrowheads="1"/>
          </p:cNvSpPr>
          <p:nvPr/>
        </p:nvSpPr>
        <p:spPr bwMode="auto">
          <a:xfrm>
            <a:off x="3841751" y="5015814"/>
            <a:ext cx="1185863"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Socket interface</a:t>
            </a:r>
          </a:p>
        </p:txBody>
      </p:sp>
      <p:sp>
        <p:nvSpPr>
          <p:cNvPr id="35858" name="Text Box 27"/>
          <p:cNvSpPr txBox="1">
            <a:spLocks noChangeArrowheads="1"/>
          </p:cNvSpPr>
          <p:nvPr/>
        </p:nvSpPr>
        <p:spPr bwMode="auto">
          <a:xfrm>
            <a:off x="3162301" y="4720540"/>
            <a:ext cx="354013"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(fc)</a:t>
            </a:r>
          </a:p>
        </p:txBody>
      </p:sp>
      <p:sp>
        <p:nvSpPr>
          <p:cNvPr id="35859" name="Text Box 28"/>
          <p:cNvSpPr txBox="1">
            <a:spLocks noChangeArrowheads="1"/>
          </p:cNvSpPr>
          <p:nvPr/>
        </p:nvSpPr>
        <p:spPr bwMode="auto">
          <a:xfrm>
            <a:off x="3162301" y="4931678"/>
            <a:ext cx="33972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(si)</a:t>
            </a:r>
          </a:p>
        </p:txBody>
      </p:sp>
      <p:sp>
        <p:nvSpPr>
          <p:cNvPr id="35860" name="Line 29"/>
          <p:cNvSpPr>
            <a:spLocks noChangeShapeType="1"/>
          </p:cNvSpPr>
          <p:nvPr/>
        </p:nvSpPr>
        <p:spPr bwMode="auto">
          <a:xfrm>
            <a:off x="3028950" y="5349189"/>
            <a:ext cx="628650" cy="0"/>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61" name="Text Box 30"/>
          <p:cNvSpPr txBox="1">
            <a:spLocks noChangeArrowheads="1"/>
          </p:cNvSpPr>
          <p:nvPr/>
        </p:nvSpPr>
        <p:spPr bwMode="auto">
          <a:xfrm>
            <a:off x="3841751" y="5255528"/>
            <a:ext cx="874713"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System call</a:t>
            </a:r>
          </a:p>
        </p:txBody>
      </p:sp>
      <p:sp>
        <p:nvSpPr>
          <p:cNvPr id="35862" name="Text Box 31"/>
          <p:cNvSpPr txBox="1">
            <a:spLocks noChangeArrowheads="1"/>
          </p:cNvSpPr>
          <p:nvPr/>
        </p:nvSpPr>
        <p:spPr bwMode="auto">
          <a:xfrm>
            <a:off x="3143250" y="5174565"/>
            <a:ext cx="365806"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(sc)</a:t>
            </a:r>
          </a:p>
        </p:txBody>
      </p:sp>
      <p:sp>
        <p:nvSpPr>
          <p:cNvPr id="35863" name="Line 32"/>
          <p:cNvSpPr>
            <a:spLocks noChangeShapeType="1"/>
          </p:cNvSpPr>
          <p:nvPr/>
        </p:nvSpPr>
        <p:spPr bwMode="auto">
          <a:xfrm>
            <a:off x="3028950" y="5612714"/>
            <a:ext cx="628650" cy="0"/>
          </a:xfrm>
          <a:prstGeom prst="line">
            <a:avLst/>
          </a:prstGeom>
          <a:noFill/>
          <a:ln w="12700">
            <a:solidFill>
              <a:schemeClr val="tx1"/>
            </a:solidFill>
            <a:prstDash val="dash"/>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64" name="Text Box 33"/>
          <p:cNvSpPr txBox="1">
            <a:spLocks noChangeArrowheads="1"/>
          </p:cNvSpPr>
          <p:nvPr/>
        </p:nvSpPr>
        <p:spPr bwMode="auto">
          <a:xfrm>
            <a:off x="3841751" y="5541278"/>
            <a:ext cx="1147763"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Shared headers</a:t>
            </a:r>
          </a:p>
        </p:txBody>
      </p:sp>
      <p:sp>
        <p:nvSpPr>
          <p:cNvPr id="35865" name="Text Box 34"/>
          <p:cNvSpPr txBox="1">
            <a:spLocks noChangeArrowheads="1"/>
          </p:cNvSpPr>
          <p:nvPr/>
        </p:nvSpPr>
        <p:spPr bwMode="auto">
          <a:xfrm>
            <a:off x="3143250" y="5458728"/>
            <a:ext cx="37863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(sh)</a:t>
            </a:r>
          </a:p>
        </p:txBody>
      </p:sp>
      <p:sp>
        <p:nvSpPr>
          <p:cNvPr id="35866" name="Line 35"/>
          <p:cNvSpPr>
            <a:spLocks noChangeShapeType="1"/>
          </p:cNvSpPr>
          <p:nvPr/>
        </p:nvSpPr>
        <p:spPr bwMode="auto">
          <a:xfrm>
            <a:off x="5319714" y="4926914"/>
            <a:ext cx="376713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7" name="Line 36"/>
          <p:cNvSpPr>
            <a:spLocks noChangeShapeType="1"/>
          </p:cNvSpPr>
          <p:nvPr/>
        </p:nvSpPr>
        <p:spPr bwMode="auto">
          <a:xfrm>
            <a:off x="5319714" y="3763277"/>
            <a:ext cx="376713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8" name="Text Box 37"/>
          <p:cNvSpPr txBox="1">
            <a:spLocks noChangeArrowheads="1"/>
          </p:cNvSpPr>
          <p:nvPr/>
        </p:nvSpPr>
        <p:spPr bwMode="auto">
          <a:xfrm>
            <a:off x="8402639" y="3079065"/>
            <a:ext cx="87947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User Space</a:t>
            </a:r>
          </a:p>
        </p:txBody>
      </p:sp>
      <p:sp>
        <p:nvSpPr>
          <p:cNvPr id="35869" name="Text Box 38"/>
          <p:cNvSpPr txBox="1">
            <a:spLocks noChangeArrowheads="1"/>
          </p:cNvSpPr>
          <p:nvPr/>
        </p:nvSpPr>
        <p:spPr bwMode="auto">
          <a:xfrm>
            <a:off x="8402639" y="4099828"/>
            <a:ext cx="100012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Kernel Space</a:t>
            </a:r>
          </a:p>
        </p:txBody>
      </p:sp>
      <p:sp>
        <p:nvSpPr>
          <p:cNvPr id="35870" name="Text Box 39"/>
          <p:cNvSpPr txBox="1">
            <a:spLocks noChangeArrowheads="1"/>
          </p:cNvSpPr>
          <p:nvPr/>
        </p:nvSpPr>
        <p:spPr bwMode="auto">
          <a:xfrm>
            <a:off x="8402639" y="5279340"/>
            <a:ext cx="81278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Hardware</a:t>
            </a:r>
          </a:p>
        </p:txBody>
      </p:sp>
      <p:sp>
        <p:nvSpPr>
          <p:cNvPr id="35871" name="Rectangle 40"/>
          <p:cNvSpPr>
            <a:spLocks noChangeArrowheads="1"/>
          </p:cNvSpPr>
          <p:nvPr/>
        </p:nvSpPr>
        <p:spPr bwMode="auto">
          <a:xfrm>
            <a:off x="5197476" y="1678890"/>
            <a:ext cx="4265613" cy="43402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5872" name="Text Box 43"/>
          <p:cNvSpPr txBox="1">
            <a:spLocks noChangeArrowheads="1"/>
          </p:cNvSpPr>
          <p:nvPr/>
        </p:nvSpPr>
        <p:spPr bwMode="auto">
          <a:xfrm>
            <a:off x="5992813" y="2853639"/>
            <a:ext cx="1901226"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3" name="Text Box 44"/>
          <p:cNvSpPr txBox="1">
            <a:spLocks noChangeArrowheads="1"/>
          </p:cNvSpPr>
          <p:nvPr/>
        </p:nvSpPr>
        <p:spPr bwMode="auto">
          <a:xfrm>
            <a:off x="5992813" y="4082364"/>
            <a:ext cx="18859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4" name="Text Box 45"/>
          <p:cNvSpPr txBox="1">
            <a:spLocks noChangeArrowheads="1"/>
          </p:cNvSpPr>
          <p:nvPr/>
        </p:nvSpPr>
        <p:spPr bwMode="auto">
          <a:xfrm>
            <a:off x="5992813" y="5246003"/>
            <a:ext cx="18859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5" name="Line 46"/>
          <p:cNvSpPr>
            <a:spLocks noChangeShapeType="1"/>
          </p:cNvSpPr>
          <p:nvPr/>
        </p:nvSpPr>
        <p:spPr bwMode="auto">
          <a:xfrm>
            <a:off x="6807200" y="3194952"/>
            <a:ext cx="0" cy="863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76" name="Line 47"/>
          <p:cNvSpPr>
            <a:spLocks noChangeShapeType="1"/>
          </p:cNvSpPr>
          <p:nvPr/>
        </p:nvSpPr>
        <p:spPr bwMode="auto">
          <a:xfrm>
            <a:off x="6807200" y="4445903"/>
            <a:ext cx="0" cy="7778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35877" name="Text Box 48"/>
          <p:cNvSpPr txBox="1">
            <a:spLocks noChangeArrowheads="1"/>
          </p:cNvSpPr>
          <p:nvPr/>
        </p:nvSpPr>
        <p:spPr bwMode="auto">
          <a:xfrm>
            <a:off x="6807200" y="3382278"/>
            <a:ext cx="1584088"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35878" name="Text Box 49"/>
          <p:cNvSpPr txBox="1">
            <a:spLocks noChangeArrowheads="1"/>
          </p:cNvSpPr>
          <p:nvPr/>
        </p:nvSpPr>
        <p:spPr bwMode="auto">
          <a:xfrm>
            <a:off x="6807200" y="4447490"/>
            <a:ext cx="1584088"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40"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Architecture Review (Example Template)</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20807597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a:xfrm>
            <a:off x="1768473" y="1446287"/>
            <a:ext cx="8458200" cy="3816187"/>
          </a:xfrm>
        </p:spPr>
        <p:txBody>
          <a:bodyPr vert="horz" wrap="square" lIns="252000" tIns="180000" rIns="180000" bIns="216000" rtlCol="0" anchor="t">
            <a:spAutoFit/>
          </a:bodyPr>
          <a:lstStyle/>
          <a:p>
            <a:pPr eaLnBrk="1" hangingPunct="1">
              <a:buFont typeface="Arial"/>
              <a:buChar char="•"/>
            </a:pPr>
            <a:r>
              <a:rPr lang="en-US" sz="2000" b="0" dirty="0">
                <a:latin typeface="Calibri" charset="0"/>
                <a:ea typeface="MS PGothic" charset="0"/>
              </a:rPr>
              <a:t>Based on the results of the software audit and review in previous steps, software may or may not be approved for use</a:t>
            </a:r>
          </a:p>
          <a:p>
            <a:pPr eaLnBrk="1" hangingPunct="1">
              <a:buFont typeface="Arial"/>
              <a:buChar char="•"/>
            </a:pPr>
            <a:r>
              <a:rPr lang="en-US" sz="2000" b="0" dirty="0">
                <a:latin typeface="Calibri" charset="0"/>
                <a:ea typeface="MS PGothic" charset="0"/>
              </a:rPr>
              <a:t>The approval should specify versions of approved FOSS components, the approved usage model for the component, and any other applicable obligations under the FOSS license</a:t>
            </a:r>
            <a:endParaRPr lang="en-US" sz="2000" dirty="0">
              <a:latin typeface="Calibri" charset="0"/>
              <a:ea typeface="MS PGothic" charset="0"/>
            </a:endParaRPr>
          </a:p>
          <a:p>
            <a:pPr eaLnBrk="1" hangingPunct="1">
              <a:buFont typeface="Arial"/>
              <a:buChar char="•"/>
            </a:pPr>
            <a:r>
              <a:rPr lang="en-US" sz="2000" b="0" dirty="0">
                <a:latin typeface="Calibri" charset="0"/>
                <a:ea typeface="MS PGothic" charset="0"/>
              </a:rPr>
              <a:t>Approvals should be made at appropriate authority levels</a:t>
            </a:r>
          </a:p>
          <a:p>
            <a:pPr eaLnBrk="1" hangingPunct="1">
              <a:buFont typeface="Arial"/>
              <a:buChar char="•"/>
            </a:pPr>
            <a:endParaRPr lang="en-US" sz="2000" dirty="0">
              <a:latin typeface="Calibri" charset="0"/>
              <a:ea typeface="MS PGothic" charset="0"/>
            </a:endParaRPr>
          </a:p>
        </p:txBody>
      </p:sp>
      <p:sp>
        <p:nvSpPr>
          <p:cNvPr id="37891" name="AutoShape 5"/>
          <p:cNvSpPr>
            <a:spLocks noChangeArrowheads="1"/>
          </p:cNvSpPr>
          <p:nvPr/>
        </p:nvSpPr>
        <p:spPr bwMode="auto">
          <a:xfrm>
            <a:off x="3946615" y="4688548"/>
            <a:ext cx="4506912"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37892" name="Rectangle 78"/>
          <p:cNvSpPr>
            <a:spLocks noChangeArrowheads="1"/>
          </p:cNvSpPr>
          <p:nvPr/>
        </p:nvSpPr>
        <p:spPr bwMode="auto">
          <a:xfrm rot="16200000">
            <a:off x="3102859" y="5156066"/>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7893" name="Rectangle 78"/>
          <p:cNvSpPr>
            <a:spLocks noChangeArrowheads="1"/>
          </p:cNvSpPr>
          <p:nvPr/>
        </p:nvSpPr>
        <p:spPr bwMode="auto">
          <a:xfrm rot="16200000">
            <a:off x="8947240" y="5158447"/>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7894" name="AutoShape 9"/>
          <p:cNvCxnSpPr>
            <a:cxnSpLocks noChangeShapeType="1"/>
          </p:cNvCxnSpPr>
          <p:nvPr/>
        </p:nvCxnSpPr>
        <p:spPr bwMode="auto">
          <a:xfrm>
            <a:off x="3705316" y="5585484"/>
            <a:ext cx="253692" cy="79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7895" name="AutoShape 10"/>
          <p:cNvCxnSpPr>
            <a:cxnSpLocks noChangeShapeType="1"/>
          </p:cNvCxnSpPr>
          <p:nvPr/>
        </p:nvCxnSpPr>
        <p:spPr bwMode="auto">
          <a:xfrm>
            <a:off x="8450352" y="5585485"/>
            <a:ext cx="255588"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5842674" y="4855235"/>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Approvals</a:t>
            </a:r>
            <a:endParaRPr lang="en-US" sz="1000" b="1" i="1">
              <a:solidFill>
                <a:srgbClr val="000000"/>
              </a:solidFill>
            </a:endParaRPr>
          </a:p>
        </p:txBody>
      </p:sp>
      <p:sp>
        <p:nvSpPr>
          <p:cNvPr id="37897" name="Rectangle 78"/>
          <p:cNvSpPr>
            <a:spLocks noChangeArrowheads="1"/>
          </p:cNvSpPr>
          <p:nvPr/>
        </p:nvSpPr>
        <p:spPr bwMode="auto">
          <a:xfrm rot="10800000">
            <a:off x="4171281" y="5067960"/>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7898" name="Rectangle 78"/>
          <p:cNvSpPr>
            <a:spLocks noChangeArrowheads="1"/>
          </p:cNvSpPr>
          <p:nvPr/>
        </p:nvSpPr>
        <p:spPr bwMode="auto">
          <a:xfrm rot="10800000">
            <a:off x="4588793" y="5061610"/>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7899" name="Rectangle 78"/>
          <p:cNvSpPr>
            <a:spLocks noChangeArrowheads="1"/>
          </p:cNvSpPr>
          <p:nvPr/>
        </p:nvSpPr>
        <p:spPr bwMode="auto">
          <a:xfrm rot="10800000">
            <a:off x="4902617" y="5060023"/>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7900" name="Rectangle 78"/>
          <p:cNvSpPr>
            <a:spLocks noChangeArrowheads="1"/>
          </p:cNvSpPr>
          <p:nvPr/>
        </p:nvSpPr>
        <p:spPr bwMode="auto">
          <a:xfrm rot="10800000">
            <a:off x="5395243" y="50679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7901" name="Rectangle 78"/>
          <p:cNvSpPr>
            <a:spLocks noChangeArrowheads="1"/>
          </p:cNvSpPr>
          <p:nvPr/>
        </p:nvSpPr>
        <p:spPr bwMode="auto">
          <a:xfrm rot="10800000">
            <a:off x="6265193" y="5066373"/>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7902" name="Rectangle 78"/>
          <p:cNvSpPr>
            <a:spLocks noChangeArrowheads="1"/>
          </p:cNvSpPr>
          <p:nvPr/>
        </p:nvSpPr>
        <p:spPr bwMode="auto">
          <a:xfrm rot="10800000">
            <a:off x="6660481"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7903" name="Rectangle 78"/>
          <p:cNvSpPr>
            <a:spLocks noChangeArrowheads="1"/>
          </p:cNvSpPr>
          <p:nvPr/>
        </p:nvSpPr>
        <p:spPr bwMode="auto">
          <a:xfrm rot="10800000">
            <a:off x="7055768"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7904" name="Rectangle 78"/>
          <p:cNvSpPr>
            <a:spLocks noChangeArrowheads="1"/>
          </p:cNvSpPr>
          <p:nvPr/>
        </p:nvSpPr>
        <p:spPr bwMode="auto">
          <a:xfrm rot="10800000">
            <a:off x="7451056" y="50552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7905" name="Rectangle 78"/>
          <p:cNvSpPr>
            <a:spLocks noChangeArrowheads="1"/>
          </p:cNvSpPr>
          <p:nvPr/>
        </p:nvSpPr>
        <p:spPr bwMode="auto">
          <a:xfrm rot="10800000">
            <a:off x="7852693" y="505684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7906" name="AutoShape 21"/>
          <p:cNvCxnSpPr>
            <a:cxnSpLocks noChangeShapeType="1"/>
          </p:cNvCxnSpPr>
          <p:nvPr/>
        </p:nvCxnSpPr>
        <p:spPr bwMode="auto">
          <a:xfrm>
            <a:off x="4175215" y="5515634"/>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Approvals</a:t>
            </a:r>
          </a:p>
        </p:txBody>
      </p:sp>
    </p:spTree>
    <p:extLst>
      <p:ext uri="{BB962C8B-B14F-4D97-AF65-F5344CB8AC3E}">
        <p14:creationId xmlns:p14="http://schemas.microsoft.com/office/powerpoint/2010/main" val="31346351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idx="1"/>
          </p:nvPr>
        </p:nvSpPr>
        <p:spPr>
          <a:xfrm>
            <a:off x="2035175" y="1085850"/>
            <a:ext cx="8175625" cy="2703572"/>
          </a:xfrm>
        </p:spPr>
        <p:txBody>
          <a:bodyPr vert="horz" wrap="square" lIns="252000" tIns="180000" rIns="180000" bIns="216000" rtlCol="0" anchor="t">
            <a:normAutofit fontScale="92500"/>
          </a:bodyPr>
          <a:lstStyle/>
          <a:p>
            <a:pPr eaLnBrk="1" hangingPunct="1">
              <a:buFont typeface="Arial" panose="020B0604020202020204" pitchFamily="34" charset="0"/>
              <a:buChar char="•"/>
            </a:pPr>
            <a:r>
              <a:rPr lang="en-US" sz="2000" b="0" dirty="0">
                <a:latin typeface="Calibri" charset="0"/>
                <a:ea typeface="MS PGothic" charset="0"/>
              </a:rPr>
              <a:t>Once a FOSS component has been approved for usage in a product, it should be added to the software inventory for that product </a:t>
            </a:r>
          </a:p>
          <a:p>
            <a:pPr eaLnBrk="1" hangingPunct="1">
              <a:buFont typeface="Arial" panose="020B0604020202020204" pitchFamily="34" charset="0"/>
              <a:buChar char="•"/>
            </a:pPr>
            <a:r>
              <a:rPr lang="en-US" sz="2000" b="0">
                <a:latin typeface="Calibri" charset="0"/>
                <a:ea typeface="MS PGothic" charset="0"/>
              </a:rPr>
              <a:t>The approval and its conditions should be registered in a tracking system  </a:t>
            </a:r>
            <a:endParaRPr lang="en-US" sz="2000" b="0" dirty="0">
              <a:latin typeface="Calibri" charset="0"/>
              <a:ea typeface="MS PGothic" charset="0"/>
            </a:endParaRPr>
          </a:p>
          <a:p>
            <a:pPr>
              <a:buFont typeface="Arial" panose="020B0604020202020204" pitchFamily="34" charset="0"/>
              <a:buChar char="•"/>
            </a:pPr>
            <a:r>
              <a:rPr lang="en-US" sz="2000" b="0" dirty="0">
                <a:latin typeface="Calibri" charset="0"/>
                <a:ea typeface="MS PGothic" charset="0"/>
              </a:rPr>
              <a:t>The tracking system should make it clear that a new approval is needed for a new version of a FOSS component or if a new usage model is proposed  </a:t>
            </a:r>
          </a:p>
        </p:txBody>
      </p:sp>
      <p:sp>
        <p:nvSpPr>
          <p:cNvPr id="38915" name="AutoShape 5"/>
          <p:cNvSpPr>
            <a:spLocks noChangeArrowheads="1"/>
          </p:cNvSpPr>
          <p:nvPr/>
        </p:nvSpPr>
        <p:spPr bwMode="auto">
          <a:xfrm>
            <a:off x="3594868" y="3939152"/>
            <a:ext cx="4506913"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a:latin typeface="Calibri" charset="0"/>
            </a:endParaRPr>
          </a:p>
        </p:txBody>
      </p:sp>
      <p:sp>
        <p:nvSpPr>
          <p:cNvPr id="38916" name="Rectangle 78"/>
          <p:cNvSpPr>
            <a:spLocks noChangeArrowheads="1"/>
          </p:cNvSpPr>
          <p:nvPr/>
        </p:nvSpPr>
        <p:spPr bwMode="auto">
          <a:xfrm rot="16200000">
            <a:off x="2751112" y="4405083"/>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8917" name="Rectangle 78"/>
          <p:cNvSpPr>
            <a:spLocks noChangeArrowheads="1"/>
          </p:cNvSpPr>
          <p:nvPr/>
        </p:nvSpPr>
        <p:spPr bwMode="auto">
          <a:xfrm rot="16200000">
            <a:off x="8595492" y="44090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8918" name="AutoShape 9"/>
          <p:cNvCxnSpPr>
            <a:cxnSpLocks noChangeShapeType="1"/>
          </p:cNvCxnSpPr>
          <p:nvPr/>
        </p:nvCxnSpPr>
        <p:spPr bwMode="auto">
          <a:xfrm>
            <a:off x="3353567" y="4836088"/>
            <a:ext cx="253692" cy="23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8919" name="AutoShape 10"/>
          <p:cNvCxnSpPr>
            <a:cxnSpLocks noChangeShapeType="1"/>
          </p:cNvCxnSpPr>
          <p:nvPr/>
        </p:nvCxnSpPr>
        <p:spPr bwMode="auto">
          <a:xfrm>
            <a:off x="8098606" y="4836089"/>
            <a:ext cx="255587"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5879864" y="4105839"/>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Registration</a:t>
            </a:r>
            <a:endParaRPr lang="en-US" sz="1000" b="1" i="1">
              <a:solidFill>
                <a:srgbClr val="000000"/>
              </a:solidFill>
            </a:endParaRPr>
          </a:p>
        </p:txBody>
      </p:sp>
      <p:sp>
        <p:nvSpPr>
          <p:cNvPr id="38921" name="Rectangle 78"/>
          <p:cNvSpPr>
            <a:spLocks noChangeArrowheads="1"/>
          </p:cNvSpPr>
          <p:nvPr/>
        </p:nvSpPr>
        <p:spPr bwMode="auto">
          <a:xfrm rot="10800000">
            <a:off x="3819533" y="43185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8922" name="Rectangle 78"/>
          <p:cNvSpPr>
            <a:spLocks noChangeArrowheads="1"/>
          </p:cNvSpPr>
          <p:nvPr/>
        </p:nvSpPr>
        <p:spPr bwMode="auto">
          <a:xfrm rot="10800000">
            <a:off x="4237046" y="43122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8923" name="Rectangle 78"/>
          <p:cNvSpPr>
            <a:spLocks noChangeArrowheads="1"/>
          </p:cNvSpPr>
          <p:nvPr/>
        </p:nvSpPr>
        <p:spPr bwMode="auto">
          <a:xfrm rot="10800000">
            <a:off x="4550869" y="43106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8924" name="Rectangle 78"/>
          <p:cNvSpPr>
            <a:spLocks noChangeArrowheads="1"/>
          </p:cNvSpPr>
          <p:nvPr/>
        </p:nvSpPr>
        <p:spPr bwMode="auto">
          <a:xfrm rot="10800000">
            <a:off x="5043496" y="43185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8925" name="Rectangle 78"/>
          <p:cNvSpPr>
            <a:spLocks noChangeArrowheads="1"/>
          </p:cNvSpPr>
          <p:nvPr/>
        </p:nvSpPr>
        <p:spPr bwMode="auto">
          <a:xfrm rot="10800000">
            <a:off x="5445134" y="43169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8926" name="Rectangle 78"/>
          <p:cNvSpPr>
            <a:spLocks noChangeArrowheads="1"/>
          </p:cNvSpPr>
          <p:nvPr/>
        </p:nvSpPr>
        <p:spPr bwMode="auto">
          <a:xfrm rot="10800000">
            <a:off x="6308733"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8927" name="Rectangle 78"/>
          <p:cNvSpPr>
            <a:spLocks noChangeArrowheads="1"/>
          </p:cNvSpPr>
          <p:nvPr/>
        </p:nvSpPr>
        <p:spPr bwMode="auto">
          <a:xfrm rot="10800000">
            <a:off x="6704021"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8928" name="Rectangle 78"/>
          <p:cNvSpPr>
            <a:spLocks noChangeArrowheads="1"/>
          </p:cNvSpPr>
          <p:nvPr/>
        </p:nvSpPr>
        <p:spPr bwMode="auto">
          <a:xfrm rot="10800000">
            <a:off x="7099308" y="43058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8929" name="Rectangle 78"/>
          <p:cNvSpPr>
            <a:spLocks noChangeArrowheads="1"/>
          </p:cNvSpPr>
          <p:nvPr/>
        </p:nvSpPr>
        <p:spPr bwMode="auto">
          <a:xfrm rot="10800000">
            <a:off x="7499358" y="430745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8930" name="AutoShape 21"/>
          <p:cNvCxnSpPr>
            <a:cxnSpLocks noChangeShapeType="1"/>
          </p:cNvCxnSpPr>
          <p:nvPr/>
        </p:nvCxnSpPr>
        <p:spPr bwMode="auto">
          <a:xfrm>
            <a:off x="3823467" y="4766238"/>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0"/>
          <p:cNvSpPr/>
          <p:nvPr/>
        </p:nvSpPr>
        <p:spPr>
          <a:xfrm>
            <a:off x="974755" y="4655120"/>
            <a:ext cx="10639306" cy="369332"/>
          </a:xfrm>
          <a:prstGeom prst="rect">
            <a:avLst/>
          </a:prstGeom>
        </p:spPr>
        <p:txBody>
          <a:bodyPr wrap="square" anchor="t">
            <a:spAutoFit/>
          </a:bodyPr>
          <a:lstStyle/>
          <a:p>
            <a:pPr>
              <a:buFont typeface="Arial"/>
              <a:buChar char="•"/>
            </a:pPr>
            <a:endParaRPr lang="en-US" dirty="0">
              <a:latin typeface="Calibri" charset="0"/>
              <a:ea typeface="MS PGothic" charset="0"/>
            </a:endParaRPr>
          </a:p>
        </p:txBody>
      </p:sp>
      <p:sp>
        <p:nvSpPr>
          <p:cNvPr id="22"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Registration / Approval Tracking</a:t>
            </a:r>
            <a:endParaRPr lang="en-US">
              <a:latin typeface="+mj-lt"/>
              <a:ea typeface="ＭＳ Ｐゴシック" charset="0"/>
              <a:cs typeface="ＭＳ Ｐゴシック" charset="0"/>
            </a:endParaRPr>
          </a:p>
        </p:txBody>
      </p:sp>
    </p:spTree>
    <p:extLst>
      <p:ext uri="{BB962C8B-B14F-4D97-AF65-F5344CB8AC3E}">
        <p14:creationId xmlns:p14="http://schemas.microsoft.com/office/powerpoint/2010/main" val="32741364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idx="1"/>
          </p:nvPr>
        </p:nvSpPr>
        <p:spPr>
          <a:xfrm>
            <a:off x="1203325" y="3926307"/>
            <a:ext cx="8817633" cy="2411412"/>
          </a:xfrm>
        </p:spPr>
        <p:txBody>
          <a:bodyPr vert="horz" wrap="square" lIns="252000" tIns="180000" rIns="180000" bIns="216000" rtlCol="0" anchor="t">
            <a:spAutoFit/>
          </a:bodyPr>
          <a:lstStyle/>
          <a:p>
            <a:pPr eaLnBrk="1" hangingPunct="1">
              <a:buFont typeface="Arial"/>
              <a:buChar char="•"/>
            </a:pPr>
            <a:r>
              <a:rPr lang="en-US" sz="2000" dirty="0">
                <a:latin typeface="Calibri" charset="0"/>
                <a:ea typeface="MS PGothic" charset="0"/>
              </a:rPr>
              <a:t>Prepare appropriate notices for any FOSS used in a product release:</a:t>
            </a:r>
          </a:p>
          <a:p>
            <a:pPr lvl="1" eaLnBrk="1" hangingPunct="1"/>
            <a:r>
              <a:rPr lang="en-US" sz="1800" dirty="0">
                <a:latin typeface="Calibri" charset="0"/>
                <a:ea typeface="MS PGothic" charset="0"/>
              </a:rPr>
              <a:t>Acknowledge the use of FOSS by providing full copyright and attribution notices </a:t>
            </a:r>
          </a:p>
          <a:p>
            <a:pPr lvl="1" eaLnBrk="1" hangingPunct="1"/>
            <a:r>
              <a:rPr lang="en-US" sz="1800" dirty="0">
                <a:latin typeface="Calibri" charset="0"/>
                <a:ea typeface="MS PGothic" charset="0"/>
              </a:rPr>
              <a:t>Inform the end user of their product on how to obtain a copy of the FOSS source code (when applicable, for example in the case of GPL and LGPL)</a:t>
            </a:r>
          </a:p>
          <a:p>
            <a:pPr lvl="1" eaLnBrk="1" hangingPunct="1"/>
            <a:r>
              <a:rPr lang="en-US" sz="1800" dirty="0">
                <a:latin typeface="Calibri" charset="0"/>
                <a:ea typeface="MS PGothic" charset="0"/>
              </a:rPr>
              <a:t>Reproduce the entire text of the license agreements for the FOSS code included in the product as needed </a:t>
            </a:r>
          </a:p>
        </p:txBody>
      </p:sp>
      <p:sp>
        <p:nvSpPr>
          <p:cNvPr id="40963" name="AutoShape 5"/>
          <p:cNvSpPr>
            <a:spLocks noChangeArrowheads="1"/>
          </p:cNvSpPr>
          <p:nvPr/>
        </p:nvSpPr>
        <p:spPr bwMode="auto">
          <a:xfrm>
            <a:off x="3097692" y="1693193"/>
            <a:ext cx="4506912"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40964" name="Rectangle 78"/>
          <p:cNvSpPr>
            <a:spLocks noChangeArrowheads="1"/>
          </p:cNvSpPr>
          <p:nvPr/>
        </p:nvSpPr>
        <p:spPr bwMode="auto">
          <a:xfrm rot="16200000">
            <a:off x="2253936" y="2160711"/>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0965" name="Rectangle 78"/>
          <p:cNvSpPr>
            <a:spLocks noChangeArrowheads="1"/>
          </p:cNvSpPr>
          <p:nvPr/>
        </p:nvSpPr>
        <p:spPr bwMode="auto">
          <a:xfrm rot="16200000">
            <a:off x="8098317" y="2163092"/>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0966" name="AutoShape 9"/>
          <p:cNvCxnSpPr>
            <a:cxnSpLocks noChangeShapeType="1"/>
          </p:cNvCxnSpPr>
          <p:nvPr/>
        </p:nvCxnSpPr>
        <p:spPr bwMode="auto">
          <a:xfrm>
            <a:off x="2856393" y="2590129"/>
            <a:ext cx="253692" cy="79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967" name="AutoShape 10"/>
          <p:cNvCxnSpPr>
            <a:cxnSpLocks noChangeShapeType="1"/>
          </p:cNvCxnSpPr>
          <p:nvPr/>
        </p:nvCxnSpPr>
        <p:spPr bwMode="auto">
          <a:xfrm>
            <a:off x="7601429" y="2590130"/>
            <a:ext cx="255588"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5787501" y="1859880"/>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Notices</a:t>
            </a:r>
            <a:endParaRPr lang="en-US" sz="1000" b="1" i="1">
              <a:solidFill>
                <a:srgbClr val="000000"/>
              </a:solidFill>
            </a:endParaRPr>
          </a:p>
        </p:txBody>
      </p:sp>
      <p:sp>
        <p:nvSpPr>
          <p:cNvPr id="40969" name="Rectangle 78"/>
          <p:cNvSpPr>
            <a:spLocks noChangeArrowheads="1"/>
          </p:cNvSpPr>
          <p:nvPr/>
        </p:nvSpPr>
        <p:spPr bwMode="auto">
          <a:xfrm rot="10800000">
            <a:off x="3322358" y="2072605"/>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0970" name="Rectangle 78"/>
          <p:cNvSpPr>
            <a:spLocks noChangeArrowheads="1"/>
          </p:cNvSpPr>
          <p:nvPr/>
        </p:nvSpPr>
        <p:spPr bwMode="auto">
          <a:xfrm rot="10800000">
            <a:off x="3739870" y="2066255"/>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0971" name="Rectangle 78"/>
          <p:cNvSpPr>
            <a:spLocks noChangeArrowheads="1"/>
          </p:cNvSpPr>
          <p:nvPr/>
        </p:nvSpPr>
        <p:spPr bwMode="auto">
          <a:xfrm rot="10800000">
            <a:off x="4053694" y="2064668"/>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0972" name="Rectangle 78"/>
          <p:cNvSpPr>
            <a:spLocks noChangeArrowheads="1"/>
          </p:cNvSpPr>
          <p:nvPr/>
        </p:nvSpPr>
        <p:spPr bwMode="auto">
          <a:xfrm rot="10800000">
            <a:off x="4546320" y="20726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0973" name="Rectangle 78"/>
          <p:cNvSpPr>
            <a:spLocks noChangeArrowheads="1"/>
          </p:cNvSpPr>
          <p:nvPr/>
        </p:nvSpPr>
        <p:spPr bwMode="auto">
          <a:xfrm rot="10800000">
            <a:off x="4955896" y="2071018"/>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0974" name="Rectangle 78"/>
          <p:cNvSpPr>
            <a:spLocks noChangeArrowheads="1"/>
          </p:cNvSpPr>
          <p:nvPr/>
        </p:nvSpPr>
        <p:spPr bwMode="auto">
          <a:xfrm rot="10800000">
            <a:off x="5351183"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0975" name="Rectangle 78"/>
          <p:cNvSpPr>
            <a:spLocks noChangeArrowheads="1"/>
          </p:cNvSpPr>
          <p:nvPr/>
        </p:nvSpPr>
        <p:spPr bwMode="auto">
          <a:xfrm rot="10800000">
            <a:off x="6206845"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0976" name="Rectangle 78"/>
          <p:cNvSpPr>
            <a:spLocks noChangeArrowheads="1"/>
          </p:cNvSpPr>
          <p:nvPr/>
        </p:nvSpPr>
        <p:spPr bwMode="auto">
          <a:xfrm rot="10800000">
            <a:off x="6602133" y="20599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0977" name="Rectangle 78"/>
          <p:cNvSpPr>
            <a:spLocks noChangeArrowheads="1"/>
          </p:cNvSpPr>
          <p:nvPr/>
        </p:nvSpPr>
        <p:spPr bwMode="auto">
          <a:xfrm rot="10800000">
            <a:off x="7003770" y="206149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0978" name="AutoShape 21"/>
          <p:cNvCxnSpPr>
            <a:cxnSpLocks noChangeShapeType="1"/>
          </p:cNvCxnSpPr>
          <p:nvPr/>
        </p:nvCxnSpPr>
        <p:spPr bwMode="auto">
          <a:xfrm>
            <a:off x="3326292" y="2520279"/>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Notices</a:t>
            </a:r>
          </a:p>
        </p:txBody>
      </p:sp>
    </p:spTree>
    <p:extLst>
      <p:ext uri="{BB962C8B-B14F-4D97-AF65-F5344CB8AC3E}">
        <p14:creationId xmlns:p14="http://schemas.microsoft.com/office/powerpoint/2010/main" val="3664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rights most relevant to software</a:t>
            </a:r>
            <a:endParaRPr lang="en-US" dirty="0">
              <a:solidFill>
                <a:srgbClr val="FF0000"/>
              </a:solidFill>
            </a:endParaRPr>
          </a:p>
        </p:txBody>
      </p:sp>
      <p:sp>
        <p:nvSpPr>
          <p:cNvPr id="3" name="Content Placeholder 2"/>
          <p:cNvSpPr>
            <a:spLocks noGrp="1"/>
          </p:cNvSpPr>
          <p:nvPr>
            <p:ph idx="1"/>
          </p:nvPr>
        </p:nvSpPr>
        <p:spPr>
          <a:xfrm>
            <a:off x="668360" y="1559902"/>
            <a:ext cx="10685440" cy="5275813"/>
          </a:xfrm>
        </p:spPr>
        <p:txBody>
          <a:bodyPr vert="horz" lIns="91440" tIns="45720" rIns="91440" bIns="45720" rtlCol="0" anchor="t">
            <a:normAutofit/>
          </a:bodyPr>
          <a:lstStyle/>
          <a:p>
            <a:r>
              <a:rPr lang="en-US" dirty="0"/>
              <a:t>The right to </a:t>
            </a:r>
            <a:r>
              <a:rPr lang="en-US" i="1" dirty="0"/>
              <a:t>reproduce </a:t>
            </a:r>
            <a:r>
              <a:rPr lang="en-US" dirty="0"/>
              <a:t>the software – making copies</a:t>
            </a:r>
          </a:p>
          <a:p>
            <a:r>
              <a:rPr lang="en-US" dirty="0"/>
              <a:t>The right to create "</a:t>
            </a:r>
            <a:r>
              <a:rPr lang="en-US" i="1" dirty="0"/>
              <a:t>derivative works</a:t>
            </a:r>
            <a:r>
              <a:rPr lang="en-US" dirty="0"/>
              <a:t>" – making modifications</a:t>
            </a:r>
          </a:p>
          <a:p>
            <a:pPr lvl="1"/>
            <a:r>
              <a:rPr lang="en-US" dirty="0">
                <a:latin typeface="Calibri" charset="0"/>
                <a:ea typeface="MS PGothic" charset="0"/>
              </a:rPr>
              <a:t>The term derivative work refers to a new work based upon an original work to which enough original creative work has been added so that the new work represents an original work of authorship rather than a copy (note that this is a term of art under US law)</a:t>
            </a:r>
          </a:p>
          <a:p>
            <a:r>
              <a:rPr lang="en-US" dirty="0"/>
              <a:t>The right to </a:t>
            </a:r>
            <a:r>
              <a:rPr lang="en-US" i="1" dirty="0"/>
              <a:t>distribute</a:t>
            </a:r>
          </a:p>
          <a:p>
            <a:pPr lvl="1">
              <a:lnSpc>
                <a:spcPct val="110000"/>
              </a:lnSpc>
            </a:pPr>
            <a:r>
              <a:rPr lang="en-US" dirty="0">
                <a:latin typeface="Calibri" charset="0"/>
                <a:ea typeface="MS PGothic" charset="0"/>
              </a:rPr>
              <a:t>Distribution is generally viewed as the provision of a copy of a piece of software in binary or source code form to another entity (an individual or organization outside your company or organization)  </a:t>
            </a:r>
          </a:p>
          <a:p>
            <a:pPr marL="0" indent="0">
              <a:buNone/>
            </a:pPr>
            <a:endParaRPr lang="en-US" dirty="0">
              <a:latin typeface="Calibri" charset="0"/>
              <a:ea typeface="MS PGothic" charset="0"/>
            </a:endParaRPr>
          </a:p>
          <a:p>
            <a:pPr marL="0" indent="0">
              <a:buNone/>
            </a:pPr>
            <a:r>
              <a:rPr lang="en-US" dirty="0">
                <a:latin typeface="Calibri" charset="0"/>
                <a:ea typeface="MS PGothic" charset="0"/>
              </a:rPr>
              <a:t>Note: The interpretation of what constitutes a “derivative work” or a “distribution” is subject to debate in the FOSS community and within FOSS legal circles</a:t>
            </a:r>
          </a:p>
          <a:p>
            <a:endParaRPr lang="en-US" i="1" dirty="0"/>
          </a:p>
        </p:txBody>
      </p:sp>
    </p:spTree>
    <p:extLst>
      <p:ext uri="{BB962C8B-B14F-4D97-AF65-F5344CB8AC3E}">
        <p14:creationId xmlns:p14="http://schemas.microsoft.com/office/powerpoint/2010/main" val="6889344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AutoShape 5"/>
          <p:cNvSpPr>
            <a:spLocks noChangeArrowheads="1"/>
          </p:cNvSpPr>
          <p:nvPr/>
        </p:nvSpPr>
        <p:spPr bwMode="auto">
          <a:xfrm>
            <a:off x="3778280" y="1474154"/>
            <a:ext cx="4506912"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43012" name="Rectangle 78"/>
          <p:cNvSpPr>
            <a:spLocks noChangeArrowheads="1"/>
          </p:cNvSpPr>
          <p:nvPr/>
        </p:nvSpPr>
        <p:spPr bwMode="auto">
          <a:xfrm rot="16200000">
            <a:off x="2934524" y="1940085"/>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3013" name="Rectangle 78"/>
          <p:cNvSpPr>
            <a:spLocks noChangeArrowheads="1"/>
          </p:cNvSpPr>
          <p:nvPr/>
        </p:nvSpPr>
        <p:spPr bwMode="auto">
          <a:xfrm rot="16200000">
            <a:off x="8778905" y="1944053"/>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3014" name="AutoShape 9"/>
          <p:cNvCxnSpPr>
            <a:cxnSpLocks noChangeShapeType="1"/>
          </p:cNvCxnSpPr>
          <p:nvPr/>
        </p:nvCxnSpPr>
        <p:spPr bwMode="auto">
          <a:xfrm>
            <a:off x="3536981" y="2371090"/>
            <a:ext cx="253692" cy="23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3015" name="AutoShape 10"/>
          <p:cNvCxnSpPr>
            <a:cxnSpLocks noChangeShapeType="1"/>
          </p:cNvCxnSpPr>
          <p:nvPr/>
        </p:nvCxnSpPr>
        <p:spPr bwMode="auto">
          <a:xfrm>
            <a:off x="8282017" y="2371091"/>
            <a:ext cx="255588"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6864964" y="1640841"/>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3017" name="Rectangle 78"/>
          <p:cNvSpPr>
            <a:spLocks noChangeArrowheads="1"/>
          </p:cNvSpPr>
          <p:nvPr/>
        </p:nvSpPr>
        <p:spPr bwMode="auto">
          <a:xfrm rot="10800000">
            <a:off x="4002946" y="1853566"/>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3018" name="Rectangle 78"/>
          <p:cNvSpPr>
            <a:spLocks noChangeArrowheads="1"/>
          </p:cNvSpPr>
          <p:nvPr/>
        </p:nvSpPr>
        <p:spPr bwMode="auto">
          <a:xfrm rot="10800000">
            <a:off x="4420458" y="1847216"/>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3019" name="Rectangle 78"/>
          <p:cNvSpPr>
            <a:spLocks noChangeArrowheads="1"/>
          </p:cNvSpPr>
          <p:nvPr/>
        </p:nvSpPr>
        <p:spPr bwMode="auto">
          <a:xfrm rot="10800000">
            <a:off x="4734282" y="1845629"/>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3020" name="Rectangle 78"/>
          <p:cNvSpPr>
            <a:spLocks noChangeArrowheads="1"/>
          </p:cNvSpPr>
          <p:nvPr/>
        </p:nvSpPr>
        <p:spPr bwMode="auto">
          <a:xfrm rot="10800000">
            <a:off x="5226908" y="18535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3021" name="Rectangle 78"/>
          <p:cNvSpPr>
            <a:spLocks noChangeArrowheads="1"/>
          </p:cNvSpPr>
          <p:nvPr/>
        </p:nvSpPr>
        <p:spPr bwMode="auto">
          <a:xfrm rot="10800000">
            <a:off x="5628547" y="1851979"/>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3022" name="Rectangle 78"/>
          <p:cNvSpPr>
            <a:spLocks noChangeArrowheads="1"/>
          </p:cNvSpPr>
          <p:nvPr/>
        </p:nvSpPr>
        <p:spPr bwMode="auto">
          <a:xfrm rot="10800000">
            <a:off x="6031771"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3023" name="Rectangle 78"/>
          <p:cNvSpPr>
            <a:spLocks noChangeArrowheads="1"/>
          </p:cNvSpPr>
          <p:nvPr/>
        </p:nvSpPr>
        <p:spPr bwMode="auto">
          <a:xfrm rot="10800000">
            <a:off x="6427058"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3024" name="Rectangle 78"/>
          <p:cNvSpPr>
            <a:spLocks noChangeArrowheads="1"/>
          </p:cNvSpPr>
          <p:nvPr/>
        </p:nvSpPr>
        <p:spPr bwMode="auto">
          <a:xfrm rot="10800000">
            <a:off x="7282721" y="18408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3025" name="Rectangle 78"/>
          <p:cNvSpPr>
            <a:spLocks noChangeArrowheads="1"/>
          </p:cNvSpPr>
          <p:nvPr/>
        </p:nvSpPr>
        <p:spPr bwMode="auto">
          <a:xfrm rot="10800000">
            <a:off x="7684358" y="18424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3026" name="AutoShape 21"/>
          <p:cNvCxnSpPr>
            <a:cxnSpLocks noChangeShapeType="1"/>
          </p:cNvCxnSpPr>
          <p:nvPr/>
        </p:nvCxnSpPr>
        <p:spPr bwMode="auto">
          <a:xfrm>
            <a:off x="4006880" y="2301240"/>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1" name="Rectangle 24"/>
          <p:cNvSpPr txBox="1">
            <a:spLocks/>
          </p:cNvSpPr>
          <p:nvPr/>
        </p:nvSpPr>
        <p:spPr>
          <a:xfrm>
            <a:off x="0" y="3583426"/>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FOSS component has been approved for usage</a:t>
            </a:r>
          </a:p>
          <a:p>
            <a:pPr marL="614363" indent="-342900">
              <a:buFont typeface="Arial"/>
              <a:buChar char="•"/>
            </a:pPr>
            <a:r>
              <a:rPr lang="en-US" sz="1600" dirty="0">
                <a:latin typeface="Calibri" charset="0"/>
                <a:ea typeface="MS PGothic" charset="0"/>
              </a:rPr>
              <a:t>FOSS component has been registered in the software inventory for the release</a:t>
            </a:r>
          </a:p>
          <a:p>
            <a:pPr marL="614363" indent="-342900">
              <a:buFont typeface="Arial"/>
              <a:buChar char="•"/>
            </a:pPr>
            <a:r>
              <a:rPr lang="en-US" sz="1600" dirty="0">
                <a:latin typeface="Calibri" charset="0"/>
                <a:ea typeface="MS PGothic" charset="0"/>
              </a:rPr>
              <a:t>Appropriate notices have been prepared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7925" y="3735388"/>
            <a:ext cx="4038600" cy="2680484"/>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The distribution package contains only software that has been reviewed and approved</a:t>
            </a:r>
          </a:p>
          <a:p>
            <a:pPr marL="614363" indent="-342900">
              <a:buFont typeface="Arial"/>
              <a:buChar char="•"/>
            </a:pPr>
            <a:r>
              <a:rPr lang="en-US" sz="1600" dirty="0">
                <a:latin typeface="Calibri" charset="0"/>
                <a:ea typeface="MS PGothic" charset="0"/>
              </a:rPr>
              <a:t>"Distributed Compliance Artifacts" (as defined in the </a:t>
            </a:r>
            <a:r>
              <a:rPr lang="en-US" sz="1600" dirty="0" err="1">
                <a:latin typeface="Calibri" charset="0"/>
                <a:ea typeface="MS PGothic" charset="0"/>
              </a:rPr>
              <a:t>OpenChain</a:t>
            </a:r>
            <a:r>
              <a:rPr lang="en-US" sz="1600">
                <a:latin typeface="Calibri" charset="0"/>
                <a:ea typeface="MS PGothic" charset="0"/>
              </a:rPr>
              <a:t> specification), including appropriate notice files are included in the distribution package or other delivery method</a:t>
            </a:r>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3" name="Rectangle 25"/>
          <p:cNvSpPr txBox="1">
            <a:spLocks/>
          </p:cNvSpPr>
          <p:nvPr/>
        </p:nvSpPr>
        <p:spPr>
          <a:xfrm>
            <a:off x="3886200" y="3781744"/>
            <a:ext cx="4038600" cy="2771456"/>
          </a:xfrm>
          <a:prstGeom prst="rect">
            <a:avLst/>
          </a:prstGeom>
        </p:spPr>
        <p:txBody>
          <a:bodyPr vert="horz" lIns="91440" tIns="45720" rIns="91440" bIns="45720" rtlCol="0" anchor="t">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FOSS packages destined for distribution have been identified and approved</a:t>
            </a:r>
          </a:p>
          <a:p>
            <a:pPr marL="614363" indent="-342900">
              <a:buFont typeface="Arial"/>
              <a:buChar char="•"/>
            </a:pPr>
            <a:r>
              <a:rPr lang="en-US" sz="1600" dirty="0">
                <a:latin typeface="Calibri" charset="0"/>
                <a:ea typeface="MS PGothic" charset="0"/>
              </a:rPr>
              <a:t>Verify the reviewed source code matches the binary equivalents shipping in the product</a:t>
            </a:r>
          </a:p>
          <a:p>
            <a:pPr marL="614363" indent="-342900">
              <a:buFont typeface="Arial"/>
              <a:buChar char="•"/>
            </a:pPr>
            <a:r>
              <a:rPr lang="en-US" sz="1600" dirty="0">
                <a:latin typeface="Calibri" charset="0"/>
                <a:ea typeface="MS PGothic" charset="0"/>
              </a:rPr>
              <a:t>Verify all appropriate notices have been included to inform end-users of their right to request source code for identified FOSS</a:t>
            </a:r>
          </a:p>
          <a:p>
            <a:pPr marL="614363" indent="-342900">
              <a:buFont typeface="Arial"/>
              <a:buChar char="•"/>
            </a:pPr>
            <a:r>
              <a:rPr lang="en-US" sz="1600" dirty="0">
                <a:latin typeface="Calibri" charset="0"/>
                <a:ea typeface="MS PGothic" charset="0"/>
              </a:rPr>
              <a:t>Verify compliance with other identified obligations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4" name="Rectangle 23"/>
          <p:cNvSpPr/>
          <p:nvPr/>
        </p:nvSpPr>
        <p:spPr>
          <a:xfrm>
            <a:off x="246508" y="3216803"/>
            <a:ext cx="11945492" cy="369332"/>
          </a:xfrm>
          <a:prstGeom prst="rect">
            <a:avLst/>
          </a:prstGeom>
        </p:spPr>
        <p:txBody>
          <a:bodyPr wrap="square" anchor="t">
            <a:spAutoFit/>
          </a:bodyPr>
          <a:lstStyle/>
          <a:p>
            <a:r>
              <a:rPr lang="en-US" b="1">
                <a:latin typeface="Calibri" charset="0"/>
                <a:ea typeface="MS PGothic" charset="0"/>
              </a:rPr>
              <a:t>Verify that distributed software has been reviewed and approved </a:t>
            </a:r>
            <a:endParaRPr lang="en-US" b="1" dirty="0"/>
          </a:p>
        </p:txBody>
      </p:sp>
      <p:sp>
        <p:nvSpPr>
          <p:cNvPr id="25"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Pre-Distribution Verifications</a:t>
            </a:r>
          </a:p>
        </p:txBody>
      </p:sp>
    </p:spTree>
    <p:extLst>
      <p:ext uri="{BB962C8B-B14F-4D97-AF65-F5344CB8AC3E}">
        <p14:creationId xmlns:p14="http://schemas.microsoft.com/office/powerpoint/2010/main" val="241316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AutoShape 5"/>
          <p:cNvSpPr>
            <a:spLocks noChangeArrowheads="1"/>
          </p:cNvSpPr>
          <p:nvPr/>
        </p:nvSpPr>
        <p:spPr bwMode="auto">
          <a:xfrm>
            <a:off x="3157221" y="1291795"/>
            <a:ext cx="4506913"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46084" name="Rectangle 78"/>
          <p:cNvSpPr>
            <a:spLocks noChangeArrowheads="1"/>
          </p:cNvSpPr>
          <p:nvPr/>
        </p:nvSpPr>
        <p:spPr bwMode="auto">
          <a:xfrm rot="-5400000">
            <a:off x="2313465" y="1757726"/>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6085" name="Rectangle 78"/>
          <p:cNvSpPr>
            <a:spLocks noChangeArrowheads="1"/>
          </p:cNvSpPr>
          <p:nvPr/>
        </p:nvSpPr>
        <p:spPr bwMode="auto">
          <a:xfrm rot="-5400000">
            <a:off x="8157845" y="1761694"/>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6086" name="AutoShape 9"/>
          <p:cNvCxnSpPr>
            <a:cxnSpLocks noChangeShapeType="1"/>
            <a:stCxn id="46084" idx="2"/>
            <a:endCxn id="46083" idx="0"/>
          </p:cNvCxnSpPr>
          <p:nvPr/>
        </p:nvCxnSpPr>
        <p:spPr bwMode="auto">
          <a:xfrm>
            <a:off x="2915920" y="2188731"/>
            <a:ext cx="25558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6087" name="AutoShape 10"/>
          <p:cNvCxnSpPr>
            <a:cxnSpLocks noChangeShapeType="1"/>
            <a:stCxn id="46083" idx="2"/>
          </p:cNvCxnSpPr>
          <p:nvPr/>
        </p:nvCxnSpPr>
        <p:spPr bwMode="auto">
          <a:xfrm>
            <a:off x="7660959" y="2188732"/>
            <a:ext cx="255587"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6640779" y="1458482"/>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Distribution</a:t>
            </a:r>
            <a:endParaRPr lang="en-US" sz="1000" b="1" i="1">
              <a:solidFill>
                <a:srgbClr val="000000"/>
              </a:solidFill>
            </a:endParaRPr>
          </a:p>
        </p:txBody>
      </p:sp>
      <p:sp>
        <p:nvSpPr>
          <p:cNvPr id="46089" name="Rectangle 78"/>
          <p:cNvSpPr>
            <a:spLocks noChangeArrowheads="1"/>
          </p:cNvSpPr>
          <p:nvPr/>
        </p:nvSpPr>
        <p:spPr bwMode="auto">
          <a:xfrm rot="10800000">
            <a:off x="3381886" y="1671207"/>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6090" name="Rectangle 78"/>
          <p:cNvSpPr>
            <a:spLocks noChangeArrowheads="1"/>
          </p:cNvSpPr>
          <p:nvPr/>
        </p:nvSpPr>
        <p:spPr bwMode="auto">
          <a:xfrm rot="10800000">
            <a:off x="3799399" y="1664857"/>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6091" name="Rectangle 78"/>
          <p:cNvSpPr>
            <a:spLocks noChangeArrowheads="1"/>
          </p:cNvSpPr>
          <p:nvPr/>
        </p:nvSpPr>
        <p:spPr bwMode="auto">
          <a:xfrm rot="10800000">
            <a:off x="4113222" y="1663270"/>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6092" name="Rectangle 78"/>
          <p:cNvSpPr>
            <a:spLocks noChangeArrowheads="1"/>
          </p:cNvSpPr>
          <p:nvPr/>
        </p:nvSpPr>
        <p:spPr bwMode="auto">
          <a:xfrm rot="10800000">
            <a:off x="4605849"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6093" name="Rectangle 78"/>
          <p:cNvSpPr>
            <a:spLocks noChangeArrowheads="1"/>
          </p:cNvSpPr>
          <p:nvPr/>
        </p:nvSpPr>
        <p:spPr bwMode="auto">
          <a:xfrm rot="10800000">
            <a:off x="5412299" y="1677556"/>
            <a:ext cx="353943" cy="88423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6094" name="Rectangle 78"/>
          <p:cNvSpPr>
            <a:spLocks noChangeArrowheads="1"/>
          </p:cNvSpPr>
          <p:nvPr/>
        </p:nvSpPr>
        <p:spPr bwMode="auto">
          <a:xfrm rot="10800000">
            <a:off x="5807586"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6095" name="Rectangle 78"/>
          <p:cNvSpPr>
            <a:spLocks noChangeArrowheads="1"/>
          </p:cNvSpPr>
          <p:nvPr/>
        </p:nvSpPr>
        <p:spPr bwMode="auto">
          <a:xfrm rot="10800000">
            <a:off x="6202874"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6096" name="Rectangle 78"/>
          <p:cNvSpPr>
            <a:spLocks noChangeArrowheads="1"/>
          </p:cNvSpPr>
          <p:nvPr/>
        </p:nvSpPr>
        <p:spPr bwMode="auto">
          <a:xfrm rot="10800000">
            <a:off x="5018600" y="166644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6097" name="Rectangle 78"/>
          <p:cNvSpPr>
            <a:spLocks noChangeArrowheads="1"/>
          </p:cNvSpPr>
          <p:nvPr/>
        </p:nvSpPr>
        <p:spPr bwMode="auto">
          <a:xfrm rot="10800000">
            <a:off x="7063299" y="166009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6098" name="AutoShape 21"/>
          <p:cNvCxnSpPr>
            <a:cxnSpLocks noChangeShapeType="1"/>
          </p:cNvCxnSpPr>
          <p:nvPr/>
        </p:nvCxnSpPr>
        <p:spPr bwMode="auto">
          <a:xfrm>
            <a:off x="3385820" y="2118881"/>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0" name="Rectangle 24"/>
          <p:cNvSpPr txBox="1">
            <a:spLocks/>
          </p:cNvSpPr>
          <p:nvPr/>
        </p:nvSpPr>
        <p:spPr>
          <a:xfrm>
            <a:off x="0" y="3756032"/>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All pre-distribution verification has been completed and no issue is discovered</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08630"/>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Obligations to provide accompanying source code are met</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54350"/>
            <a:ext cx="4038600" cy="27714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Provide accompanying source code along with any associated build tools and documentation (e.g., by uploading to a distribution website or including in the distribution package) </a:t>
            </a:r>
          </a:p>
          <a:p>
            <a:pPr marL="614363" indent="-342900">
              <a:buFont typeface="Arial"/>
              <a:buChar char="•"/>
            </a:pPr>
            <a:r>
              <a:rPr lang="en-US" sz="1600" dirty="0">
                <a:latin typeface="Calibri" charset="0"/>
                <a:ea typeface="MS PGothic" charset="0"/>
              </a:rPr>
              <a:t>Accompanying source code is identified with labels as to which product and version to which it corresponds</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279780"/>
            <a:ext cx="11945492" cy="369332"/>
          </a:xfrm>
          <a:prstGeom prst="rect">
            <a:avLst/>
          </a:prstGeom>
        </p:spPr>
        <p:txBody>
          <a:bodyPr wrap="square" anchor="t">
            <a:spAutoFit/>
          </a:bodyPr>
          <a:lstStyle/>
          <a:p>
            <a:r>
              <a:rPr lang="en-US" b="1" dirty="0">
                <a:latin typeface="Calibri"/>
              </a:rPr>
              <a:t>Provide accompanying source code as required </a:t>
            </a:r>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Accompanying Source Code Distribution</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17817455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AutoShape 5"/>
          <p:cNvSpPr>
            <a:spLocks noChangeArrowheads="1"/>
          </p:cNvSpPr>
          <p:nvPr/>
        </p:nvSpPr>
        <p:spPr bwMode="auto">
          <a:xfrm>
            <a:off x="3065781" y="1393552"/>
            <a:ext cx="4506913" cy="1792287"/>
          </a:xfrm>
          <a:prstGeom prst="cloudCallout">
            <a:avLst>
              <a:gd name="adj1" fmla="val -653"/>
              <a:gd name="adj2" fmla="val 11648"/>
            </a:avLst>
          </a:prstGeom>
          <a:solidFill>
            <a:srgbClr val="DDDDD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lgn="ctr"/>
            <a:endParaRPr lang="en-US" sz="1100">
              <a:latin typeface="Calibri" charset="0"/>
            </a:endParaRPr>
          </a:p>
        </p:txBody>
      </p:sp>
      <p:sp>
        <p:nvSpPr>
          <p:cNvPr id="48132" name="Rectangle 78"/>
          <p:cNvSpPr>
            <a:spLocks noChangeArrowheads="1"/>
          </p:cNvSpPr>
          <p:nvPr/>
        </p:nvSpPr>
        <p:spPr bwMode="auto">
          <a:xfrm rot="-5400000">
            <a:off x="2222025" y="1861070"/>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8133" name="Rectangle 78"/>
          <p:cNvSpPr>
            <a:spLocks noChangeArrowheads="1"/>
          </p:cNvSpPr>
          <p:nvPr/>
        </p:nvSpPr>
        <p:spPr bwMode="auto">
          <a:xfrm rot="-5400000">
            <a:off x="8066405" y="18634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8134" name="AutoShape 9"/>
          <p:cNvCxnSpPr>
            <a:cxnSpLocks noChangeShapeType="1"/>
            <a:stCxn id="48132" idx="2"/>
            <a:endCxn id="48131" idx="0"/>
          </p:cNvCxnSpPr>
          <p:nvPr/>
        </p:nvCxnSpPr>
        <p:spPr bwMode="auto">
          <a:xfrm>
            <a:off x="2824480" y="2290488"/>
            <a:ext cx="25558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8135" name="AutoShape 10"/>
          <p:cNvCxnSpPr>
            <a:cxnSpLocks noChangeShapeType="1"/>
            <a:stCxn id="48131" idx="2"/>
          </p:cNvCxnSpPr>
          <p:nvPr/>
        </p:nvCxnSpPr>
        <p:spPr bwMode="auto">
          <a:xfrm>
            <a:off x="7569519" y="2290489"/>
            <a:ext cx="255587" cy="3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 name="Rectangle 78"/>
          <p:cNvSpPr>
            <a:spLocks noChangeArrowheads="1"/>
          </p:cNvSpPr>
          <p:nvPr/>
        </p:nvSpPr>
        <p:spPr bwMode="auto">
          <a:xfrm rot="10800000">
            <a:off x="6960502" y="1569764"/>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8137" name="Rectangle 78"/>
          <p:cNvSpPr>
            <a:spLocks noChangeArrowheads="1"/>
          </p:cNvSpPr>
          <p:nvPr/>
        </p:nvSpPr>
        <p:spPr bwMode="auto">
          <a:xfrm rot="10800000">
            <a:off x="3290446" y="17729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8138" name="Rectangle 78"/>
          <p:cNvSpPr>
            <a:spLocks noChangeArrowheads="1"/>
          </p:cNvSpPr>
          <p:nvPr/>
        </p:nvSpPr>
        <p:spPr bwMode="auto">
          <a:xfrm rot="10800000">
            <a:off x="3707959" y="17666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dirty="0">
                <a:solidFill>
                  <a:srgbClr val="000000"/>
                </a:solidFill>
                <a:latin typeface="Calibri" charset="0"/>
              </a:rPr>
              <a:t>Audit</a:t>
            </a:r>
            <a:endParaRPr lang="en-US" sz="1100" b="1" i="1" dirty="0">
              <a:solidFill>
                <a:srgbClr val="000000"/>
              </a:solidFill>
              <a:latin typeface="Calibri" charset="0"/>
            </a:endParaRPr>
          </a:p>
        </p:txBody>
      </p:sp>
      <p:sp>
        <p:nvSpPr>
          <p:cNvPr id="48139" name="Rectangle 78"/>
          <p:cNvSpPr>
            <a:spLocks noChangeArrowheads="1"/>
          </p:cNvSpPr>
          <p:nvPr/>
        </p:nvSpPr>
        <p:spPr bwMode="auto">
          <a:xfrm rot="10800000">
            <a:off x="4021782" y="17650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8140" name="Rectangle 78"/>
          <p:cNvSpPr>
            <a:spLocks noChangeArrowheads="1"/>
          </p:cNvSpPr>
          <p:nvPr/>
        </p:nvSpPr>
        <p:spPr bwMode="auto">
          <a:xfrm rot="10800000">
            <a:off x="4514409"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8141" name="Rectangle 78"/>
          <p:cNvSpPr>
            <a:spLocks noChangeArrowheads="1"/>
          </p:cNvSpPr>
          <p:nvPr/>
        </p:nvSpPr>
        <p:spPr bwMode="auto">
          <a:xfrm rot="10800000">
            <a:off x="4916047" y="17713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8142" name="Rectangle 78"/>
          <p:cNvSpPr>
            <a:spLocks noChangeArrowheads="1"/>
          </p:cNvSpPr>
          <p:nvPr/>
        </p:nvSpPr>
        <p:spPr bwMode="auto">
          <a:xfrm rot="10800000">
            <a:off x="5716146"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8143" name="Rectangle 78"/>
          <p:cNvSpPr>
            <a:spLocks noChangeArrowheads="1"/>
          </p:cNvSpPr>
          <p:nvPr/>
        </p:nvSpPr>
        <p:spPr bwMode="auto">
          <a:xfrm rot="10800000">
            <a:off x="6111434"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8144" name="Rectangle 78"/>
          <p:cNvSpPr>
            <a:spLocks noChangeArrowheads="1"/>
          </p:cNvSpPr>
          <p:nvPr/>
        </p:nvSpPr>
        <p:spPr bwMode="auto">
          <a:xfrm rot="10800000">
            <a:off x="6506721" y="176820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8145" name="Rectangle 78"/>
          <p:cNvSpPr>
            <a:spLocks noChangeArrowheads="1"/>
          </p:cNvSpPr>
          <p:nvPr/>
        </p:nvSpPr>
        <p:spPr bwMode="auto">
          <a:xfrm rot="10800000">
            <a:off x="5312921" y="176978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cxnSp>
        <p:nvCxnSpPr>
          <p:cNvPr id="48146" name="AutoShape 21"/>
          <p:cNvCxnSpPr>
            <a:cxnSpLocks noChangeShapeType="1"/>
          </p:cNvCxnSpPr>
          <p:nvPr/>
        </p:nvCxnSpPr>
        <p:spPr bwMode="auto">
          <a:xfrm>
            <a:off x="3294380" y="2220638"/>
            <a:ext cx="0"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20" name="Rectangle 24"/>
          <p:cNvSpPr txBox="1">
            <a:spLocks/>
          </p:cNvSpPr>
          <p:nvPr/>
        </p:nvSpPr>
        <p:spPr>
          <a:xfrm>
            <a:off x="0" y="3793019"/>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Accompanying source code is provided as may be required</a:t>
            </a:r>
          </a:p>
          <a:p>
            <a:pPr marL="614363" indent="-342900">
              <a:buFont typeface="Arial"/>
              <a:buChar char="•"/>
            </a:pPr>
            <a:r>
              <a:rPr lang="en-US" sz="1600" dirty="0">
                <a:latin typeface="Calibri" charset="0"/>
                <a:ea typeface="MS PGothic" charset="0"/>
              </a:rPr>
              <a:t>Appropriate notices have been prepared </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45617"/>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Verified Distributed Compliance Artifacts are appropriately provided</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91337"/>
            <a:ext cx="4038600" cy="2771456"/>
          </a:xfrm>
          <a:prstGeom prst="rect">
            <a:avLst/>
          </a:prstGeom>
        </p:spPr>
        <p:txBody>
          <a:bodyPr vert="horz" lIns="91440" tIns="45720" rIns="91440" bIns="45720" rtlCol="0" anchor="t">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accompanying source code (if any) has been uploaded or distributed correctly  </a:t>
            </a:r>
          </a:p>
          <a:p>
            <a:pPr marL="614363" indent="-342900">
              <a:buFont typeface="Arial"/>
              <a:buChar char="•"/>
            </a:pPr>
            <a:r>
              <a:rPr lang="en-US" sz="1600" dirty="0">
                <a:latin typeface="Calibri" charset="0"/>
                <a:ea typeface="MS PGothic" charset="0"/>
              </a:rPr>
              <a:t>Verify uploaded or distributed source code corresponds to the same version that was approved </a:t>
            </a:r>
          </a:p>
          <a:p>
            <a:pPr marL="614363" indent="-342900">
              <a:buFont typeface="Arial"/>
              <a:buChar char="•"/>
            </a:pPr>
            <a:r>
              <a:rPr lang="en-US" sz="1600" dirty="0">
                <a:latin typeface="Calibri" charset="0"/>
                <a:ea typeface="MS PGothic" charset="0"/>
              </a:rPr>
              <a:t>Verify notices have been properly published and made available</a:t>
            </a:r>
          </a:p>
          <a:p>
            <a:pPr marL="614363" indent="-342900">
              <a:buFont typeface="Arial"/>
              <a:buChar char="•"/>
            </a:pPr>
            <a:r>
              <a:rPr lang="en-US" sz="1600">
                <a:latin typeface="Calibri" charset="0"/>
                <a:ea typeface="MS PGothic" charset="0"/>
              </a:rPr>
              <a:t>Verify</a:t>
            </a:r>
            <a:r>
              <a:rPr lang="en-US" sz="1600" dirty="0">
                <a:latin typeface="Calibri" charset="0"/>
                <a:ea typeface="MS PGothic" charset="0"/>
              </a:rPr>
              <a:t> other identified obligations are met</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316767"/>
            <a:ext cx="11945492" cy="369332"/>
          </a:xfrm>
          <a:prstGeom prst="rect">
            <a:avLst/>
          </a:prstGeom>
        </p:spPr>
        <p:txBody>
          <a:bodyPr wrap="square" anchor="t">
            <a:spAutoFit/>
          </a:bodyPr>
          <a:lstStyle/>
          <a:p>
            <a:r>
              <a:rPr lang="en-US" b="1" dirty="0">
                <a:latin typeface="Calibri" charset="0"/>
                <a:ea typeface="MS PGothic" charset="0"/>
              </a:rPr>
              <a:t>Validate compliance with license obligations</a:t>
            </a:r>
            <a:endParaRPr lang="en-US" b="1" dirty="0"/>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Final Verifications</a:t>
            </a:r>
          </a:p>
        </p:txBody>
      </p:sp>
    </p:spTree>
    <p:extLst>
      <p:ext uri="{BB962C8B-B14F-4D97-AF65-F5344CB8AC3E}">
        <p14:creationId xmlns:p14="http://schemas.microsoft.com/office/powerpoint/2010/main" val="21361944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vert="horz" lIns="91440" tIns="45720" rIns="91440" bIns="45720" rtlCol="0" anchor="t">
            <a:normAutofit/>
          </a:bodyPr>
          <a:lstStyle/>
          <a:p>
            <a:r>
              <a:rPr lang="en-US" dirty="0">
                <a:latin typeface="Calibri" charset="0"/>
                <a:ea typeface="ＭＳ Ｐゴシック" charset="0"/>
              </a:rPr>
              <a:t>What is involved in compliance due diligence (describe the steps at a high level)?</a:t>
            </a:r>
          </a:p>
          <a:p>
            <a:r>
              <a:rPr lang="en-US" dirty="0">
                <a:latin typeface="Calibri" charset="0"/>
                <a:ea typeface="ＭＳ Ｐゴシック" charset="0"/>
              </a:rPr>
              <a:t>What types of issues may need to be resolved as part of compliance management?</a:t>
            </a:r>
          </a:p>
          <a:p>
            <a:r>
              <a:rPr lang="en-US" dirty="0">
                <a:latin typeface="Calibri" charset="0"/>
                <a:ea typeface="ＭＳ Ｐゴシック" charset="0"/>
              </a:rPr>
              <a:t>Who should be involved in reviewing audit results?</a:t>
            </a:r>
          </a:p>
          <a:p>
            <a:r>
              <a:rPr lang="en-US" dirty="0">
                <a:latin typeface="Calibri" charset="0"/>
                <a:ea typeface="ＭＳ Ｐゴシック" charset="0"/>
              </a:rPr>
              <a:t>What does an architecture review look for?</a:t>
            </a:r>
          </a:p>
          <a:p>
            <a:r>
              <a:rPr lang="en-US" dirty="0">
                <a:latin typeface="Calibri" charset="0"/>
                <a:ea typeface="ＭＳ Ｐゴシック" charset="0"/>
              </a:rPr>
              <a:t>What should be included in the FOSS Notices?</a:t>
            </a:r>
          </a:p>
          <a:p>
            <a:r>
              <a:rPr lang="en-US" dirty="0">
                <a:latin typeface="Calibri" charset="0"/>
                <a:ea typeface="ＭＳ Ｐゴシック" charset="0"/>
              </a:rPr>
              <a:t>What needs to be distributed for code used under a copyleft license?</a:t>
            </a: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40815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7</a:t>
            </a:r>
          </a:p>
        </p:txBody>
      </p:sp>
      <p:sp>
        <p:nvSpPr>
          <p:cNvPr id="5" name="Text Placeholder 4"/>
          <p:cNvSpPr>
            <a:spLocks noGrp="1"/>
          </p:cNvSpPr>
          <p:nvPr>
            <p:ph type="body" idx="1"/>
          </p:nvPr>
        </p:nvSpPr>
        <p:spPr/>
        <p:txBody>
          <a:bodyPr/>
          <a:lstStyle/>
          <a:p>
            <a:r>
              <a:rPr lang="en-US" dirty="0"/>
              <a:t>Avoiding Compliance Pitfalls</a:t>
            </a:r>
          </a:p>
        </p:txBody>
      </p:sp>
    </p:spTree>
    <p:extLst>
      <p:ext uri="{BB962C8B-B14F-4D97-AF65-F5344CB8AC3E}">
        <p14:creationId xmlns:p14="http://schemas.microsoft.com/office/powerpoint/2010/main" val="7073567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Pitfalls</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This chapter will describe some potential pitfalls to avoid in the compliance process:</a:t>
            </a:r>
          </a:p>
          <a:p>
            <a:pPr marL="457200" indent="-457200">
              <a:buFont typeface="+mj-lt"/>
              <a:buAutoNum type="arabicPeriod"/>
            </a:pPr>
            <a:r>
              <a:rPr lang="en-US" dirty="0">
                <a:latin typeface="Calibri" charset="0"/>
                <a:ea typeface="ＭＳ Ｐゴシック" charset="0"/>
              </a:rPr>
              <a:t>Intellectual Property (IP) pitfalls</a:t>
            </a:r>
          </a:p>
          <a:p>
            <a:pPr marL="457200" indent="-457200">
              <a:buFont typeface="+mj-lt"/>
              <a:buAutoNum type="arabicPeriod"/>
            </a:pPr>
            <a:r>
              <a:rPr lang="en-US" dirty="0">
                <a:latin typeface="Calibri" charset="0"/>
                <a:ea typeface="ＭＳ Ｐゴシック" charset="0"/>
              </a:rPr>
              <a:t>License Compliance pitfalls</a:t>
            </a:r>
          </a:p>
          <a:p>
            <a:pPr marL="457200" indent="-457200">
              <a:buFont typeface="+mj-lt"/>
              <a:buAutoNum type="arabicPeriod"/>
            </a:pPr>
            <a:r>
              <a:rPr lang="en-US" dirty="0">
                <a:latin typeface="Calibri" charset="0"/>
                <a:ea typeface="ＭＳ Ｐゴシック" charset="0"/>
              </a:rPr>
              <a:t>Compliance Process </a:t>
            </a:r>
            <a:r>
              <a:rPr lang="en-US">
                <a:latin typeface="Calibri" charset="0"/>
                <a:ea typeface="ＭＳ Ｐゴシック" charset="0"/>
              </a:rPr>
              <a:t>pitfalls</a:t>
            </a: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p:txBody>
      </p:sp>
    </p:spTree>
    <p:extLst>
      <p:ext uri="{BB962C8B-B14F-4D97-AF65-F5344CB8AC3E}">
        <p14:creationId xmlns:p14="http://schemas.microsoft.com/office/powerpoint/2010/main" val="398237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6" name="Group 18"/>
          <p:cNvGraphicFramePr>
            <a:graphicFrameLocks noGrp="1"/>
          </p:cNvGraphicFramePr>
          <p:nvPr>
            <p:ph idx="1"/>
            <p:extLst>
              <p:ext uri="{D42A27DB-BD31-4B8C-83A1-F6EECF244321}">
                <p14:modId xmlns:p14="http://schemas.microsoft.com/office/powerpoint/2010/main" val="1111557294"/>
              </p:ext>
            </p:extLst>
          </p:nvPr>
        </p:nvGraphicFramePr>
        <p:xfrm>
          <a:off x="667318" y="1590440"/>
          <a:ext cx="10720135" cy="4651442"/>
        </p:xfrm>
        <a:graphic>
          <a:graphicData uri="http://schemas.openxmlformats.org/drawingml/2006/table">
            <a:tbl>
              <a:tblPr/>
              <a:tblGrid>
                <a:gridCol w="3659896">
                  <a:extLst>
                    <a:ext uri="{9D8B030D-6E8A-4147-A177-3AD203B41FA5}">
                      <a16:colId xmlns="" xmlns:a16="http://schemas.microsoft.com/office/drawing/2014/main" val="20000"/>
                    </a:ext>
                  </a:extLst>
                </a:gridCol>
                <a:gridCol w="3529114">
                  <a:extLst>
                    <a:ext uri="{9D8B030D-6E8A-4147-A177-3AD203B41FA5}">
                      <a16:colId xmlns="" xmlns:a16="http://schemas.microsoft.com/office/drawing/2014/main" val="20001"/>
                    </a:ext>
                  </a:extLst>
                </a:gridCol>
                <a:gridCol w="3531125">
                  <a:extLst>
                    <a:ext uri="{9D8B030D-6E8A-4147-A177-3AD203B41FA5}">
                      <a16:colId xmlns="" xmlns:a16="http://schemas.microsoft.com/office/drawing/2014/main" val="20002"/>
                    </a:ext>
                  </a:extLst>
                </a:gridCol>
              </a:tblGrid>
              <a:tr h="45731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Calibri" pitchFamily="34" charset="0"/>
                          <a:ea typeface="ＭＳ Ｐゴシック" pitchFamily="34" charset="-128"/>
                          <a:cs typeface="Times New Roman" pitchFamily="18" charset="0"/>
                        </a:rPr>
                        <a:t> </a:t>
                      </a: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Discovery</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194124">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Unplanned inclusion of copyleft FOSS into proprietary or 3rd party code:</a:t>
                      </a:r>
                      <a:r>
                        <a:rPr kumimoji="0" lang="en-US" sz="1800" b="0"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This type of failure occurs during the development process when engineers add (or cut and paste) FOSS code into source code that is proprietary (to you to you or to a third party) in conflict with your FOSS policies.</a:t>
                      </a:r>
                      <a:endPar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discovered by scanning or auditing the </a:t>
                      </a: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source code for possible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matches with:</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FOSS source code </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Copyright notices</a:t>
                      </a:r>
                    </a:p>
                    <a:p>
                      <a:pPr marL="742950" marR="0" lvl="1" indent="-285750" algn="l" defTabSz="4572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Automated source code</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scanning tools may be used for</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purpose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avoided by:</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Offering training to engineering staff to bring awareness to compliance issues and to the different types and categories of FOSS licenses and the implications of including FOSS source code in proprietary source code</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Conducting regular source code scans or audits for all the source code in the build environment (proprietary, 3</a:t>
                      </a:r>
                      <a:r>
                        <a:rPr kumimoji="0" lang="en-US" sz="1600" b="0" i="0" u="none" strike="noStrike" cap="none" normalizeH="0" baseline="30000" dirty="0">
                          <a:ln>
                            <a:noFill/>
                          </a:ln>
                          <a:solidFill>
                            <a:schemeClr val="tx1"/>
                          </a:solidFill>
                          <a:effectLst/>
                          <a:latin typeface="Calibri" pitchFamily="34" charset="0"/>
                          <a:ea typeface="ＭＳ Ｐゴシック" pitchFamily="34" charset="-128"/>
                          <a:cs typeface="Times New Roman" pitchFamily="18" charset="0"/>
                        </a:rPr>
                        <a:t>rd</a:t>
                      </a: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 party and FOSS)</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4736596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5" name="Group 26"/>
          <p:cNvGraphicFramePr>
            <a:graphicFrameLocks/>
          </p:cNvGraphicFramePr>
          <p:nvPr>
            <p:extLst>
              <p:ext uri="{D42A27DB-BD31-4B8C-83A1-F6EECF244321}">
                <p14:modId xmlns:p14="http://schemas.microsoft.com/office/powerpoint/2010/main" val="384068751"/>
              </p:ext>
            </p:extLst>
          </p:nvPr>
        </p:nvGraphicFramePr>
        <p:xfrm>
          <a:off x="753423" y="1479479"/>
          <a:ext cx="10667368" cy="4833031"/>
        </p:xfrm>
        <a:graphic>
          <a:graphicData uri="http://schemas.openxmlformats.org/drawingml/2006/table">
            <a:tbl>
              <a:tblPr/>
              <a:tblGrid>
                <a:gridCol w="3642324">
                  <a:extLst>
                    <a:ext uri="{9D8B030D-6E8A-4147-A177-3AD203B41FA5}">
                      <a16:colId xmlns="" xmlns:a16="http://schemas.microsoft.com/office/drawing/2014/main" val="20000"/>
                    </a:ext>
                  </a:extLst>
                </a:gridCol>
                <a:gridCol w="3512522">
                  <a:extLst>
                    <a:ext uri="{9D8B030D-6E8A-4147-A177-3AD203B41FA5}">
                      <a16:colId xmlns="" xmlns:a16="http://schemas.microsoft.com/office/drawing/2014/main" val="20001"/>
                    </a:ext>
                  </a:extLst>
                </a:gridCol>
                <a:gridCol w="3512522">
                  <a:extLst>
                    <a:ext uri="{9D8B030D-6E8A-4147-A177-3AD203B41FA5}">
                      <a16:colId xmlns="" xmlns:a16="http://schemas.microsoft.com/office/drawing/2014/main" val="20002"/>
                    </a:ext>
                  </a:extLst>
                </a:gridCol>
              </a:tblGrid>
              <a:tr h="36394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 Discovery</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703058">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Unplanned linking of copyleft FOSS into proprietary source code in certain cases  (or vice versa):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charset="0"/>
                        <a:ea typeface="ＭＳ Ｐゴシック" charset="0"/>
                        <a:cs typeface="Times New Roman"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occurs as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 result of linking software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proprietary, 3</a:t>
                      </a:r>
                      <a:r>
                        <a:rPr kumimoji="0" lang="en-US" sz="1600" b="0" i="0" u="none" strike="noStrike" cap="none" normalizeH="0" baseline="30000" dirty="0">
                          <a:ln>
                            <a:noFill/>
                          </a:ln>
                          <a:solidFill>
                            <a:schemeClr val="tx1"/>
                          </a:solidFill>
                          <a:effectLst/>
                          <a:latin typeface="Calibri" charset="0"/>
                          <a:ea typeface="ＭＳ Ｐゴシック" charset="0"/>
                          <a:cs typeface="Times New Roman" charset="0"/>
                        </a:rPr>
                        <a:t>rd</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 party)</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that have conflicting or incompatible</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licenses. The legal effect of linking is subject to debate in the FOSS community.</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dependency tracking tool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that allows you to discover</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linkages between</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different software</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components.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to avoid linking software components with licenses that conflict with you FOSS policies which will take a position on these legal risks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Continuously running the dependency tracking tool over your build environment</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695402">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Inclusion of proprietary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code into copyleft FOSS through </a:t>
                      </a:r>
                    </a:p>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source code modifications </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audits or scans</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to identify and analyze the source code you introduced to the FOSS component.</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failures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regular code audits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2898363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4" name="Group 26"/>
          <p:cNvGraphicFramePr>
            <a:graphicFrameLocks noGrp="1"/>
          </p:cNvGraphicFramePr>
          <p:nvPr>
            <p:ph idx="1"/>
            <p:extLst>
              <p:ext uri="{D42A27DB-BD31-4B8C-83A1-F6EECF244321}">
                <p14:modId xmlns:p14="http://schemas.microsoft.com/office/powerpoint/2010/main" val="879028904"/>
              </p:ext>
            </p:extLst>
          </p:nvPr>
        </p:nvGraphicFramePr>
        <p:xfrm>
          <a:off x="904108" y="1551023"/>
          <a:ext cx="10318432" cy="4613333"/>
        </p:xfrm>
        <a:graphic>
          <a:graphicData uri="http://schemas.openxmlformats.org/drawingml/2006/table">
            <a:tbl>
              <a:tblPr/>
              <a:tblGrid>
                <a:gridCol w="3762879">
                  <a:extLst>
                    <a:ext uri="{9D8B030D-6E8A-4147-A177-3AD203B41FA5}">
                      <a16:colId xmlns="" xmlns:a16="http://schemas.microsoft.com/office/drawing/2014/main" val="20000"/>
                    </a:ext>
                  </a:extLst>
                </a:gridCol>
                <a:gridCol w="6555553">
                  <a:extLst>
                    <a:ext uri="{9D8B030D-6E8A-4147-A177-3AD203B41FA5}">
                      <a16:colId xmlns="" xmlns:a16="http://schemas.microsoft.com/office/drawing/2014/main" val="20001"/>
                    </a:ext>
                  </a:extLst>
                </a:gridCol>
              </a:tblGrid>
              <a:tr h="33286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98345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Provide Accompanying Source Code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making source code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publishing a checklist item in the product release cycle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before the product becomes available in the market place.</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267148">
                <a:tc>
                  <a:txBody>
                    <a:bodyPr/>
                    <a:lstStyle/>
                    <a:p>
                      <a:pPr marL="0" indent="-342900" defTabSz="457200" eaLnBrk="0" fontAlgn="base" hangingPunct="0">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Providing the Incorrect Version of Accompanying Source Code</a:t>
                      </a:r>
                    </a:p>
                    <a:p>
                      <a:pPr marL="0" indent="-342900" defTabSz="457200" eaLnBrk="0" fontAlgn="base" hangingPunct="0">
                        <a:spcBef>
                          <a:spcPct val="0"/>
                        </a:spcBef>
                        <a:spcAft>
                          <a:spcPct val="0"/>
                        </a:spcAft>
                      </a:pP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adding a verification </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step into the compliance process to ensure that the accompanying</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source code for the binary version is being published.</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027436">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Publish Accompanying Source Code for FOSS Component Modifications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his type of failure can be avoided by adding a verification  </a:t>
                      </a: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defTabSz="457200" eaLnBrk="0" fontAlgn="base" hangingPunct="0">
                        <a:spcBef>
                          <a:spcPct val="0"/>
                        </a:spcBef>
                        <a:spcAft>
                          <a:spcPct val="0"/>
                        </a:spcAf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step into the compliance process to ensure that source code for modifications are published, rather than only the original source code for the FOSS component</a:t>
                      </a:r>
                    </a:p>
                    <a:p>
                      <a:pPr marR="0" lvl="0" algn="l" defTabSz="457200" rtl="0" eaLnBrk="0" fontAlgn="base" latinLnBrk="0" hangingPunct="0">
                        <a:lnSpc>
                          <a:spcPct val="100000"/>
                        </a:lnSpc>
                        <a:spcBef>
                          <a:spcPct val="0"/>
                        </a:spcBef>
                        <a:spcAft>
                          <a:spcPct val="0"/>
                        </a:spcAft>
                        <a:buClrTx/>
                        <a:buSzTx/>
                        <a:tabLst/>
                      </a:pPr>
                      <a:r>
                        <a:rPr kumimoji="0" lang="en-US" sz="2800" b="0" i="0" u="none" strike="noStrike" cap="none" normalizeH="0" baseline="0" dirty="0">
                          <a:ln>
                            <a:noFill/>
                          </a:ln>
                          <a:solidFill>
                            <a:srgbClr val="292934"/>
                          </a:solidFill>
                          <a:effectLst/>
                          <a:latin typeface="Calibri" charset="0"/>
                          <a:ea typeface="ＭＳ Ｐゴシック" charset="0"/>
                          <a:cs typeface="Times New Roman" charset="0"/>
                        </a:rPr>
                        <a:t>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
        <p:nvSpPr>
          <p:cNvPr id="5" name="Rectangle 2"/>
          <p:cNvSpPr txBox="1">
            <a:spLocks noChangeArrowheads="1"/>
          </p:cNvSpPr>
          <p:nvPr/>
        </p:nvSpPr>
        <p:spPr>
          <a:xfrm>
            <a:off x="603849" y="531962"/>
            <a:ext cx="109728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spTree>
    <p:extLst>
      <p:ext uri="{BB962C8B-B14F-4D97-AF65-F5344CB8AC3E}">
        <p14:creationId xmlns:p14="http://schemas.microsoft.com/office/powerpoint/2010/main" val="7391727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5" name="Group 15"/>
          <p:cNvGraphicFramePr>
            <a:graphicFrameLocks noGrp="1"/>
          </p:cNvGraphicFramePr>
          <p:nvPr>
            <p:ph idx="1"/>
            <p:extLst>
              <p:ext uri="{D42A27DB-BD31-4B8C-83A1-F6EECF244321}">
                <p14:modId xmlns:p14="http://schemas.microsoft.com/office/powerpoint/2010/main" val="617027093"/>
              </p:ext>
            </p:extLst>
          </p:nvPr>
        </p:nvGraphicFramePr>
        <p:xfrm>
          <a:off x="783912" y="1516466"/>
          <a:ext cx="10517433" cy="4574750"/>
        </p:xfrm>
        <a:graphic>
          <a:graphicData uri="http://schemas.openxmlformats.org/drawingml/2006/table">
            <a:tbl>
              <a:tblPr/>
              <a:tblGrid>
                <a:gridCol w="3835450">
                  <a:extLst>
                    <a:ext uri="{9D8B030D-6E8A-4147-A177-3AD203B41FA5}">
                      <a16:colId xmlns="" xmlns:a16="http://schemas.microsoft.com/office/drawing/2014/main" val="20000"/>
                    </a:ext>
                  </a:extLst>
                </a:gridCol>
                <a:gridCol w="6681983">
                  <a:extLst>
                    <a:ext uri="{9D8B030D-6E8A-4147-A177-3AD203B41FA5}">
                      <a16:colId xmlns="" xmlns:a16="http://schemas.microsoft.com/office/drawing/2014/main" val="20001"/>
                    </a:ext>
                  </a:extLst>
                </a:gridCol>
              </a:tblGrid>
              <a:tr h="480824">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 </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093926">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Failure to mark FOSS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Source Code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Modifications:</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Failure to mark FOSS source</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code that has been changed or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failure to include a description</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of the changes.</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Adding source code modification marking as a verification step before releasing the source code </a:t>
                      </a:r>
                    </a:p>
                    <a:p>
                      <a:pPr marL="533400" indent="-533400" defTabSz="457200" eaLnBrk="0" fontAlgn="base" hangingPunct="0">
                        <a:spcBef>
                          <a:spcPct val="0"/>
                        </a:spcBef>
                        <a:spcAft>
                          <a:spcPct val="0"/>
                        </a:spcAft>
                        <a:buFontTx/>
                        <a:buAutoNum type="arabicPeriod"/>
                      </a:pP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Offering training to engineering staff to ensure they update copyright markings or license information of all FOSS or proprietary software that is going to be released to the public</a:t>
                      </a:r>
                      <a:endParaRPr kumimoji="0" lang="en-US" sz="28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27123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Patent concepts in software</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t>Patents protect functionality - this can include a method of operation, such as a computer program</a:t>
            </a:r>
          </a:p>
          <a:p>
            <a:pPr lvl="1"/>
            <a:r>
              <a:rPr lang="en-US" dirty="0"/>
              <a:t>Does not protect abstract ideas, laws of nature</a:t>
            </a:r>
          </a:p>
          <a:p>
            <a:r>
              <a:rPr lang="en-US" dirty="0"/>
              <a:t>The patent owner has the right to stop anybody from exercising that functionality, regardless of independent creation </a:t>
            </a:r>
          </a:p>
          <a:p>
            <a:r>
              <a:rPr lang="en-US" dirty="0"/>
              <a:t>Other parties who want to use the technology may seek a patent license (which may grant rights to use, make, have made, sell, offer for sale, and import the technology)</a:t>
            </a:r>
          </a:p>
          <a:p>
            <a:endParaRPr lang="en-US" dirty="0"/>
          </a:p>
        </p:txBody>
      </p:sp>
    </p:spTree>
    <p:extLst>
      <p:ext uri="{BB962C8B-B14F-4D97-AF65-F5344CB8AC3E}">
        <p14:creationId xmlns:p14="http://schemas.microsoft.com/office/powerpoint/2010/main" val="35179756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6" name="Group 32"/>
          <p:cNvGraphicFramePr>
            <a:graphicFrameLocks noGrp="1"/>
          </p:cNvGraphicFramePr>
          <p:nvPr>
            <p:ph idx="1"/>
            <p:extLst>
              <p:ext uri="{D42A27DB-BD31-4B8C-83A1-F6EECF244321}">
                <p14:modId xmlns:p14="http://schemas.microsoft.com/office/powerpoint/2010/main" val="481648814"/>
              </p:ext>
            </p:extLst>
          </p:nvPr>
        </p:nvGraphicFramePr>
        <p:xfrm>
          <a:off x="774949" y="1411743"/>
          <a:ext cx="10483345" cy="4920487"/>
        </p:xfrm>
        <a:graphic>
          <a:graphicData uri="http://schemas.openxmlformats.org/drawingml/2006/table">
            <a:tbl>
              <a:tblPr/>
              <a:tblGrid>
                <a:gridCol w="2690416">
                  <a:extLst>
                    <a:ext uri="{9D8B030D-6E8A-4147-A177-3AD203B41FA5}">
                      <a16:colId xmlns="" xmlns:a16="http://schemas.microsoft.com/office/drawing/2014/main" val="20000"/>
                    </a:ext>
                  </a:extLst>
                </a:gridCol>
                <a:gridCol w="3989238">
                  <a:extLst>
                    <a:ext uri="{9D8B030D-6E8A-4147-A177-3AD203B41FA5}">
                      <a16:colId xmlns="" xmlns:a16="http://schemas.microsoft.com/office/drawing/2014/main" val="20001"/>
                    </a:ext>
                  </a:extLst>
                </a:gridCol>
                <a:gridCol w="3803691">
                  <a:extLst>
                    <a:ext uri="{9D8B030D-6E8A-4147-A177-3AD203B41FA5}">
                      <a16:colId xmlns="" xmlns:a16="http://schemas.microsoft.com/office/drawing/2014/main" val="20002"/>
                    </a:ext>
                  </a:extLst>
                </a:gridCol>
              </a:tblGrid>
              <a:tr h="363482">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75640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by developers to seek approval</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to use FOSS</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offering training to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on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company’s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policies and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processes.</a:t>
                      </a:r>
                    </a:p>
                    <a:p>
                      <a:pPr marL="34290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342900" indent="-342900" defTabSz="457200" eaLnBrk="0" fontAlgn="base" hangingPunct="0">
                        <a:spcBef>
                          <a:spcPct val="0"/>
                        </a:spcBef>
                        <a:spcAft>
                          <a:spcPct val="0"/>
                        </a:spcAft>
                      </a:pP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Conducting periodic full scan for the software platform to detect any </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undeclared</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FOSS</a:t>
                      </a:r>
                      <a:r>
                        <a:rPr kumimoji="0" lang="ja-JP" altLang="en-US" sz="1600" b="0" i="0" u="none" strike="noStrike" cap="none" normalizeH="0" baseline="0" dirty="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usage</a:t>
                      </a:r>
                      <a:endParaRPr kumimoji="0" lang="ja-JP" alt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on the company's FOSS policies and processes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Including compliance in the employees performance review</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787121">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take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FOSS training</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ensuring that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completion of the FOSS training is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part of the employee’s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professional development plan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and it is monitored for completion</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as part of the performance review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mandating</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to take the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training by a specific date </a:t>
                      </a: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646897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5" name="Group 29"/>
          <p:cNvGraphicFramePr>
            <a:graphicFrameLocks noGrp="1"/>
          </p:cNvGraphicFramePr>
          <p:nvPr>
            <p:ph idx="1"/>
            <p:extLst>
              <p:ext uri="{D42A27DB-BD31-4B8C-83A1-F6EECF244321}">
                <p14:modId xmlns:p14="http://schemas.microsoft.com/office/powerpoint/2010/main" val="1515339561"/>
              </p:ext>
            </p:extLst>
          </p:nvPr>
        </p:nvGraphicFramePr>
        <p:xfrm>
          <a:off x="624265" y="1542369"/>
          <a:ext cx="10935398" cy="4964029"/>
        </p:xfrm>
        <a:graphic>
          <a:graphicData uri="http://schemas.openxmlformats.org/drawingml/2006/table">
            <a:tbl>
              <a:tblPr/>
              <a:tblGrid>
                <a:gridCol w="2729039">
                  <a:extLst>
                    <a:ext uri="{9D8B030D-6E8A-4147-A177-3AD203B41FA5}">
                      <a16:colId xmlns="" xmlns:a16="http://schemas.microsoft.com/office/drawing/2014/main" val="20000"/>
                    </a:ext>
                  </a:extLst>
                </a:gridCol>
                <a:gridCol w="4690173">
                  <a:extLst>
                    <a:ext uri="{9D8B030D-6E8A-4147-A177-3AD203B41FA5}">
                      <a16:colId xmlns="" xmlns:a16="http://schemas.microsoft.com/office/drawing/2014/main" val="20001"/>
                    </a:ext>
                  </a:extLst>
                </a:gridCol>
                <a:gridCol w="3516186">
                  <a:extLst>
                    <a:ext uri="{9D8B030D-6E8A-4147-A177-3AD203B41FA5}">
                      <a16:colId xmlns="" xmlns:a16="http://schemas.microsoft.com/office/drawing/2014/main" val="20002"/>
                    </a:ext>
                  </a:extLst>
                </a:gridCol>
              </a:tblGrid>
              <a:tr h="35408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audit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source code</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periodic source code scans/audits </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Ensuring that auditing is a milestone in the iterative development process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Providing proper staffing as to not fall behind in schedule</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Enforcing periodic audits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976989">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resolve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audit findings</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(analyzing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"hits" reported</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70C0"/>
                          </a:solidFill>
                          <a:effectLst/>
                          <a:latin typeface="Calibri" charset="0"/>
                          <a:ea typeface="ＭＳ Ｐゴシック" charset="0"/>
                          <a:cs typeface="Times New Roman" charset="0"/>
                        </a:rPr>
                        <a:t>by a scan tool or audit)</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allowing a compliance ticket to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resolved (i.e. closed) if the audit report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is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finalized. </a:t>
                      </a:r>
                    </a:p>
                    <a:p>
                      <a:pPr marL="342900" indent="-342900" defTabSz="457200" fontAlgn="base">
                        <a:spcBef>
                          <a:spcPct val="0"/>
                        </a:spcBef>
                        <a:spcAft>
                          <a:spcPct val="0"/>
                        </a:spcAf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implementing blocks in approvals in the FOSS compliance process</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seek review of FOSS in a timely manner</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by initiating FOSS Review requests early</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even if engineering did not yet</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decide on the adoption of the FOSS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source code</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through education</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875096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Ensure Compliance Prior to Product Shipment</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a:normAutofit/>
          </a:bodyPr>
          <a:lstStyle/>
          <a:p>
            <a:pPr>
              <a:buFont typeface="Arial"/>
              <a:buChar char="•"/>
            </a:pPr>
            <a:r>
              <a:rPr lang="en-US" sz="2800" dirty="0">
                <a:latin typeface="Calibri" charset="0"/>
                <a:ea typeface="ＭＳ Ｐゴシック" charset="0"/>
              </a:rPr>
              <a:t>Companies must make compliance a priority before any product (in whatever form) ships</a:t>
            </a:r>
          </a:p>
          <a:p>
            <a:pPr>
              <a:buFont typeface="Arial"/>
              <a:buChar char="•"/>
            </a:pPr>
            <a:r>
              <a:rPr lang="en-US" sz="2800" dirty="0">
                <a:latin typeface="Calibri" charset="0"/>
                <a:ea typeface="ＭＳ Ｐゴシック" charset="0"/>
              </a:rPr>
              <a:t>Prioritizing compliance promotes:</a:t>
            </a:r>
          </a:p>
          <a:p>
            <a:pPr lvl="1">
              <a:buFont typeface="Arial"/>
              <a:buChar char="•"/>
            </a:pPr>
            <a:r>
              <a:rPr lang="en-US" sz="2500" dirty="0">
                <a:latin typeface="Calibri" charset="0"/>
                <a:ea typeface="ＭＳ Ｐゴシック" charset="0"/>
              </a:rPr>
              <a:t>More effective use of FOSS within your organization</a:t>
            </a:r>
          </a:p>
          <a:p>
            <a:pPr lvl="1">
              <a:buFont typeface="Arial"/>
              <a:buChar char="•"/>
            </a:pPr>
            <a:r>
              <a:rPr lang="en-US" sz="2500" dirty="0">
                <a:latin typeface="Calibri" charset="0"/>
                <a:ea typeface="ＭＳ Ｐゴシック" charset="0"/>
              </a:rPr>
              <a:t>Better relations with the FOSS community and FOSS organizations</a:t>
            </a:r>
          </a:p>
          <a:p>
            <a:pPr marL="0" indent="0">
              <a:buNone/>
            </a:pPr>
            <a:endParaRPr lang="x-none" sz="2000" dirty="0">
              <a:latin typeface="Calibri" charset="0"/>
              <a:ea typeface="ＭＳ Ｐゴシック" charset="0"/>
            </a:endParaRPr>
          </a:p>
          <a:p>
            <a:pPr marL="0" indent="0">
              <a:buNone/>
            </a:pPr>
            <a:endParaRPr lang="x-none" sz="2000" dirty="0">
              <a:latin typeface="Calibri" charset="0"/>
              <a:ea typeface="ＭＳ Ｐゴシック" charset="0"/>
            </a:endParaRPr>
          </a:p>
        </p:txBody>
      </p:sp>
    </p:spTree>
    <p:extLst>
      <p:ext uri="{BB962C8B-B14F-4D97-AF65-F5344CB8AC3E}">
        <p14:creationId xmlns:p14="http://schemas.microsoft.com/office/powerpoint/2010/main" val="23589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3907">
                                            <p:txEl>
                                              <p:pRg st="2" end="2"/>
                                            </p:txEl>
                                          </p:spTgt>
                                        </p:tgtEl>
                                        <p:attrNameLst>
                                          <p:attrName>style.visibility</p:attrName>
                                        </p:attrNameLst>
                                      </p:cBhvr>
                                      <p:to>
                                        <p:strVal val="visible"/>
                                      </p:to>
                                    </p:set>
                                    <p:animEffect transition="in" filter="fade">
                                      <p:cBhvr>
                                        <p:cTn id="15" dur="750"/>
                                        <p:tgtEl>
                                          <p:spTgt spid="12390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3907">
                                            <p:txEl>
                                              <p:pRg st="3" end="3"/>
                                            </p:txEl>
                                          </p:spTgt>
                                        </p:tgtEl>
                                        <p:attrNameLst>
                                          <p:attrName>style.visibility</p:attrName>
                                        </p:attrNameLst>
                                      </p:cBhvr>
                                      <p:to>
                                        <p:strVal val="visible"/>
                                      </p:to>
                                    </p:set>
                                    <p:animEffect transition="in" filter="fade">
                                      <p:cBhvr>
                                        <p:cTn id="18"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Establishing Community Relationships</a:t>
            </a:r>
          </a:p>
        </p:txBody>
      </p:sp>
      <p:sp>
        <p:nvSpPr>
          <p:cNvPr id="3" name="Content Placeholder 2"/>
          <p:cNvSpPr>
            <a:spLocks noGrp="1"/>
          </p:cNvSpPr>
          <p:nvPr>
            <p:ph sz="half" idx="1"/>
          </p:nvPr>
        </p:nvSpPr>
        <p:spPr>
          <a:xfrm>
            <a:off x="609600" y="1673352"/>
            <a:ext cx="5384800" cy="3776061"/>
          </a:xfrm>
        </p:spPr>
        <p:txBody>
          <a:bodyPr>
            <a:normAutofit fontScale="92500" lnSpcReduction="20000"/>
          </a:bodyPr>
          <a:lstStyle/>
          <a:p>
            <a:pPr marL="0" indent="0">
              <a:buNone/>
            </a:pPr>
            <a:r>
              <a:rPr lang="en-US" dirty="0">
                <a:latin typeface="Calibri" charset="0"/>
                <a:ea typeface="ＭＳ Ｐゴシック" charset="0"/>
              </a:rPr>
              <a:t>As a company that uses FOSS in commercial product, it is best to create and maintain a good relationship with the FOSS community, in particular, the specific communities related to the FOSS projects you use and deploy in your commercial product. </a:t>
            </a:r>
          </a:p>
          <a:p>
            <a:pPr marL="0" indent="0">
              <a:buNone/>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endParaRPr lang="en-US" dirty="0"/>
          </a:p>
        </p:txBody>
      </p:sp>
      <p:sp>
        <p:nvSpPr>
          <p:cNvPr id="4" name="Content Placeholder 3"/>
          <p:cNvSpPr>
            <a:spLocks noGrp="1"/>
          </p:cNvSpPr>
          <p:nvPr>
            <p:ph sz="half" idx="2"/>
          </p:nvPr>
        </p:nvSpPr>
        <p:spPr>
          <a:xfrm>
            <a:off x="6197600" y="1673352"/>
            <a:ext cx="5384800" cy="3776061"/>
          </a:xfrm>
        </p:spPr>
        <p:txBody>
          <a:bodyPr vert="horz" lIns="91440" tIns="45720" rIns="91440" bIns="45720" rtlCol="0" anchor="t">
            <a:normAutofit fontScale="92500" lnSpcReduction="20000"/>
          </a:bodyPr>
          <a:lstStyle/>
          <a:p>
            <a:pPr marL="0" indent="0">
              <a:buNone/>
            </a:pPr>
            <a:r>
              <a:rPr lang="x-none" dirty="0">
                <a:latin typeface="Calibri" charset="0"/>
                <a:ea typeface="ＭＳ Ｐゴシック" charset="0"/>
              </a:rPr>
              <a:t>In addition, good relationships with FOSS organizations can be very helpful in advising on best way to be compliant and also help out if you experience a compliance issue.</a:t>
            </a: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marL="0" indent="0">
              <a:buNone/>
            </a:pPr>
            <a:r>
              <a:rPr lang="x-none" dirty="0">
                <a:latin typeface="Calibri" charset="0"/>
                <a:ea typeface="ＭＳ Ｐゴシック" charset="0"/>
              </a:rPr>
              <a:t>Good relationships with the software communities may also be helpful for two-way communication: upstreaming improvements and getting support from the software developers.</a:t>
            </a:r>
          </a:p>
          <a:p>
            <a:pPr marL="0" indent="0">
              <a:buNone/>
            </a:pPr>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22516539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Check Your Understanding</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sz="2800" dirty="0">
                <a:latin typeface="Calibri" charset="0"/>
                <a:ea typeface="ＭＳ Ｐゴシック" charset="0"/>
              </a:rPr>
              <a:t>What types of pitfalls can occur in FOSS compliance? </a:t>
            </a:r>
          </a:p>
          <a:p>
            <a:pPr>
              <a:buFont typeface="Arial"/>
              <a:buChar char="•"/>
            </a:pPr>
            <a:r>
              <a:rPr lang="en-US" sz="2800" dirty="0">
                <a:latin typeface="Calibri" charset="0"/>
                <a:ea typeface="ＭＳ Ｐゴシック" charset="0"/>
              </a:rPr>
              <a:t>Give an example of an intellectual property failure.</a:t>
            </a:r>
          </a:p>
          <a:p>
            <a:pPr>
              <a:buFont typeface="Arial"/>
              <a:buChar char="•"/>
            </a:pPr>
            <a:r>
              <a:rPr lang="en-US" sz="2800" dirty="0">
                <a:latin typeface="Calibri" charset="0"/>
                <a:ea typeface="ＭＳ Ｐゴシック" charset="0"/>
              </a:rPr>
              <a:t>Give an example of a license compliance failure.</a:t>
            </a:r>
          </a:p>
          <a:p>
            <a:pPr>
              <a:buFont typeface="Arial"/>
              <a:buChar char="•"/>
            </a:pPr>
            <a:r>
              <a:rPr lang="en-US" sz="2800" dirty="0">
                <a:latin typeface="Calibri" charset="0"/>
                <a:ea typeface="ＭＳ Ｐゴシック" charset="0"/>
              </a:rPr>
              <a:t>Give an example of an compliance process failure.</a:t>
            </a:r>
          </a:p>
          <a:p>
            <a:r>
              <a:rPr lang="en-US" sz="2800" dirty="0">
                <a:latin typeface="Calibri" charset="0"/>
                <a:ea typeface="ＭＳ Ｐゴシック" charset="0"/>
              </a:rPr>
              <a:t>What are the benefits of prioritizing compliance?</a:t>
            </a:r>
          </a:p>
          <a:p>
            <a:r>
              <a:rPr lang="en-US" sz="2800" dirty="0">
                <a:latin typeface="Calibri" charset="0"/>
                <a:ea typeface="ＭＳ Ｐゴシック" charset="0"/>
              </a:rPr>
              <a:t>What are the benefits of maintaining a good community relationship?</a:t>
            </a:r>
          </a:p>
        </p:txBody>
      </p:sp>
    </p:spTree>
    <p:extLst>
      <p:ext uri="{BB962C8B-B14F-4D97-AF65-F5344CB8AC3E}">
        <p14:creationId xmlns:p14="http://schemas.microsoft.com/office/powerpoint/2010/main" val="169124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Licenses</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t>A "license" is the way a copyright or patent holder gives permission or rights to someone else</a:t>
            </a:r>
          </a:p>
          <a:p>
            <a:r>
              <a:rPr lang="en-US" dirty="0">
                <a:solidFill>
                  <a:srgbClr val="000000"/>
                </a:solidFill>
              </a:rPr>
              <a:t>The license can be limited to:</a:t>
            </a:r>
            <a:endParaRPr lang="en-US" dirty="0"/>
          </a:p>
          <a:p>
            <a:pPr lvl="1"/>
            <a:r>
              <a:rPr lang="en-US" dirty="0">
                <a:solidFill>
                  <a:srgbClr val="000000"/>
                </a:solidFill>
              </a:rPr>
              <a:t>Types of use allowed (distribution, derivative works / to make, have made, manufacture)</a:t>
            </a:r>
            <a:endParaRPr lang="en-US" dirty="0"/>
          </a:p>
          <a:p>
            <a:pPr lvl="1"/>
            <a:r>
              <a:rPr lang="en-US" dirty="0">
                <a:solidFill>
                  <a:srgbClr val="000000"/>
                </a:solidFill>
              </a:rPr>
              <a:t>Exclusive or non-exclusive terms</a:t>
            </a:r>
            <a:endParaRPr lang="en-US" dirty="0"/>
          </a:p>
          <a:p>
            <a:pPr lvl="1"/>
            <a:r>
              <a:rPr lang="en-US" dirty="0">
                <a:solidFill>
                  <a:srgbClr val="000000"/>
                </a:solidFill>
              </a:rPr>
              <a:t>Geographical scope</a:t>
            </a:r>
            <a:endParaRPr lang="en-US" dirty="0"/>
          </a:p>
          <a:p>
            <a:pPr lvl="1"/>
            <a:r>
              <a:rPr lang="en-US" dirty="0">
                <a:solidFill>
                  <a:srgbClr val="000000"/>
                </a:solidFill>
              </a:rPr>
              <a:t>Perpetual or time limited duration</a:t>
            </a:r>
            <a:endParaRPr lang="en-US" dirty="0"/>
          </a:p>
          <a:p>
            <a:r>
              <a:rPr lang="en-US" dirty="0"/>
              <a:t>The license can have conditions on the grants, meaning you only get the license if you comply with certain obligations</a:t>
            </a:r>
          </a:p>
          <a:p>
            <a:pPr lvl="1"/>
            <a:r>
              <a:rPr lang="en-US" dirty="0"/>
              <a:t>E.g, provide attribution, give a reciprocal license</a:t>
            </a:r>
          </a:p>
          <a:p>
            <a:r>
              <a:rPr lang="en-US" dirty="0">
                <a:solidFill>
                  <a:srgbClr val="000000"/>
                </a:solidFill>
              </a:rPr>
              <a:t>May also include contractual terms regarding warranties, indemnification, support, upgrade, maintenance</a:t>
            </a:r>
            <a:endParaRPr lang="en-US" dirty="0"/>
          </a:p>
        </p:txBody>
      </p:sp>
    </p:spTree>
    <p:extLst>
      <p:ext uri="{BB962C8B-B14F-4D97-AF65-F5344CB8AC3E}">
        <p14:creationId xmlns:p14="http://schemas.microsoft.com/office/powerpoint/2010/main" val="204116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Check Your Understanding</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latin typeface="Calibri" charset="0"/>
                <a:ea typeface="ＭＳ Ｐゴシック" charset="0"/>
              </a:rPr>
              <a:t>What type of material does copyright law protect?</a:t>
            </a:r>
          </a:p>
          <a:p>
            <a:r>
              <a:rPr lang="en-US" dirty="0">
                <a:latin typeface="Calibri" charset="0"/>
                <a:ea typeface="ＭＳ Ｐゴシック" charset="0"/>
              </a:rPr>
              <a:t>What copyright rights are most important for software?</a:t>
            </a:r>
          </a:p>
          <a:p>
            <a:r>
              <a:rPr lang="en-US" dirty="0">
                <a:latin typeface="Calibri" charset="0"/>
                <a:ea typeface="ＭＳ Ｐゴシック" charset="0"/>
              </a:rPr>
              <a:t>Can software be subject to a patent? </a:t>
            </a:r>
          </a:p>
          <a:p>
            <a:r>
              <a:rPr lang="en-US" dirty="0">
                <a:latin typeface="Calibri" charset="0"/>
                <a:ea typeface="ＭＳ Ｐゴシック" charset="0"/>
              </a:rPr>
              <a:t>Does a patent give rights to the patent owner?</a:t>
            </a:r>
          </a:p>
          <a:p>
            <a:r>
              <a:rPr lang="en-US" dirty="0">
                <a:latin typeface="Calibri" charset="0"/>
                <a:ea typeface="ＭＳ Ｐゴシック" charset="0"/>
              </a:rPr>
              <a:t>If you independently develop your own software, is it possible that you might need a copyright license from a third party for that software? A patent license?</a:t>
            </a: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1586778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3975</TotalTime>
  <Words>5933</Words>
  <Application>Microsoft Macintosh PowerPoint</Application>
  <PresentationFormat>Widescreen</PresentationFormat>
  <Paragraphs>895</Paragraphs>
  <Slides>74</Slides>
  <Notes>56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74</vt:i4>
      </vt:variant>
    </vt:vector>
  </HeadingPairs>
  <TitlesOfParts>
    <vt:vector size="85" baseType="lpstr">
      <vt:lpstr>Calibri</vt:lpstr>
      <vt:lpstr>DejaVu Sans</vt:lpstr>
      <vt:lpstr>Lucida Sans Unicode</vt:lpstr>
      <vt:lpstr>MS PGothic</vt:lpstr>
      <vt:lpstr>ＭＳ Ｐゴシック</vt:lpstr>
      <vt:lpstr>Times</vt:lpstr>
      <vt:lpstr>Times New Roman</vt:lpstr>
      <vt:lpstr>돋움</vt:lpstr>
      <vt:lpstr>맑은 고딕</vt:lpstr>
      <vt:lpstr>Arial</vt:lpstr>
      <vt:lpstr>Clarity</vt:lpstr>
      <vt:lpstr>Curriculum</vt:lpstr>
      <vt:lpstr>Contents</vt:lpstr>
      <vt:lpstr>Chapter 1</vt:lpstr>
      <vt:lpstr>What is “Intellectual Property”?</vt:lpstr>
      <vt:lpstr>Copyright concepts in software</vt:lpstr>
      <vt:lpstr>Copyright rights most relevant to software</vt:lpstr>
      <vt:lpstr>Patent concepts in software</vt:lpstr>
      <vt:lpstr>Licenses</vt:lpstr>
      <vt:lpstr>Check Your Understanding</vt:lpstr>
      <vt:lpstr>Chapter 2</vt:lpstr>
      <vt:lpstr>FOSS Licenses </vt:lpstr>
      <vt:lpstr>Permissive FOSS Licenses</vt:lpstr>
      <vt:lpstr>License Reciprocity &amp; Copyleft Licenses</vt:lpstr>
      <vt:lpstr>Proprietary License</vt:lpstr>
      <vt:lpstr>Other Licensing Situations</vt:lpstr>
      <vt:lpstr>Public Domain</vt:lpstr>
      <vt:lpstr>License Compatibility</vt:lpstr>
      <vt:lpstr>Notices</vt:lpstr>
      <vt:lpstr>Multi-Licensing</vt:lpstr>
      <vt:lpstr>Check Your Understanding</vt:lpstr>
      <vt:lpstr>Chapter 3</vt:lpstr>
      <vt:lpstr>FOSS Compliance Goals</vt:lpstr>
      <vt:lpstr>What Compliance Obligations Must Be Satisfied?</vt:lpstr>
      <vt:lpstr>FOSS Conditions &amp; Restrictions</vt:lpstr>
      <vt:lpstr>FOSS Compliance Triggers: Distribution</vt:lpstr>
      <vt:lpstr>FOSS Compliance Triggers: Modification</vt:lpstr>
      <vt:lpstr>FOSS Compliance Program</vt:lpstr>
      <vt:lpstr>Implementing Compliance Practices</vt:lpstr>
      <vt:lpstr>Compliance Benefits</vt:lpstr>
      <vt:lpstr>Check Your Understanding</vt:lpstr>
      <vt:lpstr>Chapter 4</vt:lpstr>
      <vt:lpstr>What information do you need to gather?</vt:lpstr>
      <vt:lpstr>How do you want to use to the component?</vt:lpstr>
      <vt:lpstr>Incorporation</vt:lpstr>
      <vt:lpstr>Linking</vt:lpstr>
      <vt:lpstr>Modification</vt:lpstr>
      <vt:lpstr>Translation</vt:lpstr>
      <vt:lpstr>Development Tools</vt:lpstr>
      <vt:lpstr>How is the FOSS component distributed?</vt:lpstr>
      <vt:lpstr>Check Your Understanding</vt:lpstr>
      <vt:lpstr>Chapter 5</vt:lpstr>
      <vt:lpstr>FOSS Review</vt:lpstr>
      <vt:lpstr>Initiating a FOSS Review</vt:lpstr>
      <vt:lpstr>FOSS Review Team</vt:lpstr>
      <vt:lpstr>Analyzing Proposed FOSS Usage</vt:lpstr>
      <vt:lpstr>Working through the FOSS Review</vt:lpstr>
      <vt:lpstr>FOSS Review Oversight</vt:lpstr>
      <vt:lpstr>Check Your Understanding</vt:lpstr>
      <vt:lpstr>Chapter 6</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Check Your Understanding</vt:lpstr>
      <vt:lpstr>Chapter 7</vt:lpstr>
      <vt:lpstr>Compliance Pitfalls</vt:lpstr>
      <vt:lpstr>Intellectual Property Pitfalls</vt:lpstr>
      <vt:lpstr>Intellectual Property Pitfalls</vt:lpstr>
      <vt:lpstr>License Compliance Pitfalls</vt:lpstr>
      <vt:lpstr>License Compliance Pitfalls</vt:lpstr>
      <vt:lpstr>Compliance Process Failures</vt:lpstr>
      <vt:lpstr>Compliance Process Failures</vt:lpstr>
      <vt:lpstr>Ensure Compliance Prior to Product Shipment</vt:lpstr>
      <vt:lpstr>Establishing Community Relationships</vt:lpstr>
      <vt:lpstr>Check Your Understanding</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Shane Coughlan</cp:lastModifiedBy>
  <cp:revision>227</cp:revision>
  <dcterms:created xsi:type="dcterms:W3CDTF">2013-07-15T20:26:40Z</dcterms:created>
  <dcterms:modified xsi:type="dcterms:W3CDTF">2016-10-04T09:10:26Z</dcterms:modified>
</cp:coreProperties>
</file>